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3" r:id="rId3"/>
    <p:sldId id="257" r:id="rId4"/>
    <p:sldId id="258" r:id="rId5"/>
    <p:sldId id="259" r:id="rId6"/>
    <p:sldId id="260" r:id="rId7"/>
    <p:sldId id="261" r:id="rId8"/>
    <p:sldId id="262" r:id="rId9"/>
    <p:sldId id="263" r:id="rId10"/>
    <p:sldId id="267" r:id="rId11"/>
    <p:sldId id="305" r:id="rId12"/>
    <p:sldId id="264" r:id="rId13"/>
    <p:sldId id="265" r:id="rId14"/>
    <p:sldId id="266" r:id="rId15"/>
    <p:sldId id="306" r:id="rId16"/>
    <p:sldId id="268" r:id="rId17"/>
    <p:sldId id="269" r:id="rId18"/>
    <p:sldId id="270" r:id="rId19"/>
    <p:sldId id="271" r:id="rId20"/>
    <p:sldId id="272" r:id="rId21"/>
    <p:sldId id="274" r:id="rId22"/>
    <p:sldId id="308" r:id="rId23"/>
    <p:sldId id="309" r:id="rId24"/>
    <p:sldId id="310" r:id="rId25"/>
    <p:sldId id="275" r:id="rId26"/>
    <p:sldId id="311" r:id="rId27"/>
    <p:sldId id="312" r:id="rId28"/>
    <p:sldId id="276" r:id="rId29"/>
    <p:sldId id="313" r:id="rId30"/>
    <p:sldId id="273" r:id="rId31"/>
    <p:sldId id="277" r:id="rId32"/>
    <p:sldId id="278" r:id="rId33"/>
    <p:sldId id="279" r:id="rId34"/>
    <p:sldId id="285" r:id="rId35"/>
    <p:sldId id="281" r:id="rId36"/>
    <p:sldId id="282" r:id="rId37"/>
    <p:sldId id="283" r:id="rId38"/>
    <p:sldId id="280" r:id="rId39"/>
    <p:sldId id="284" r:id="rId40"/>
    <p:sldId id="315" r:id="rId41"/>
    <p:sldId id="316" r:id="rId42"/>
    <p:sldId id="314" r:id="rId43"/>
    <p:sldId id="286" r:id="rId44"/>
    <p:sldId id="287" r:id="rId45"/>
    <p:sldId id="288" r:id="rId46"/>
    <p:sldId id="289" r:id="rId47"/>
    <p:sldId id="290" r:id="rId48"/>
    <p:sldId id="317" r:id="rId49"/>
    <p:sldId id="291" r:id="rId50"/>
    <p:sldId id="292" r:id="rId51"/>
    <p:sldId id="302" r:id="rId52"/>
    <p:sldId id="304" r:id="rId53"/>
    <p:sldId id="293" r:id="rId54"/>
    <p:sldId id="294" r:id="rId55"/>
    <p:sldId id="295" r:id="rId56"/>
    <p:sldId id="296" r:id="rId57"/>
    <p:sldId id="300" r:id="rId58"/>
    <p:sldId id="298" r:id="rId59"/>
    <p:sldId id="299" r:id="rId60"/>
    <p:sldId id="297" r:id="rId61"/>
    <p:sldId id="301"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What%20is%20Public%20Health_%20_%20CDC%20Foundation.pdf" TargetMode="External"/><Relationship Id="rId2" Type="http://schemas.openxmlformats.org/officeDocument/2006/relationships/hyperlink" Target="WHO%20_%20Ebola%20virus%20disease.pdf" TargetMode="External"/><Relationship Id="rId1" Type="http://schemas.openxmlformats.org/officeDocument/2006/relationships/slideLayout" Target="../slideLayouts/slideLayout2.xml"/><Relationship Id="rId4" Type="http://schemas.openxmlformats.org/officeDocument/2006/relationships/hyperlink" Target="Ebola%20outbreak%20'out%20of%20control,'%20says%20CDC%20director%20_%20Fox%20News.pdf"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THIS%20IS%20PUBLIC%20HEALTH.pdf" TargetMode="External"/><Relationship Id="rId2" Type="http://schemas.openxmlformats.org/officeDocument/2006/relationships/hyperlink" Target="what_is_Public%20Health.pdf"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19200"/>
            <a:ext cx="8001000" cy="2666999"/>
          </a:xfrm>
        </p:spPr>
        <p:txBody>
          <a:bodyPr>
            <a:normAutofit fontScale="90000"/>
          </a:bodyPr>
          <a:lstStyle/>
          <a:p>
            <a:r>
              <a:rPr lang="en-US" b="1" dirty="0" smtClean="0"/>
              <a:t>Public Health, Epidemiology, Pharmacoepidemiology, Post Market Surveillance, Pharmacovigilance, Pharmacoeconomics</a:t>
            </a:r>
            <a:endParaRPr lang="en-MY" b="1" dirty="0"/>
          </a:p>
        </p:txBody>
      </p:sp>
      <p:sp>
        <p:nvSpPr>
          <p:cNvPr id="3" name="Subtitle 2"/>
          <p:cNvSpPr>
            <a:spLocks noGrp="1"/>
          </p:cNvSpPr>
          <p:nvPr>
            <p:ph type="subTitle" idx="1"/>
          </p:nvPr>
        </p:nvSpPr>
        <p:spPr>
          <a:xfrm>
            <a:off x="1371600" y="4800600"/>
            <a:ext cx="6400800" cy="838200"/>
          </a:xfrm>
        </p:spPr>
        <p:txBody>
          <a:bodyPr/>
          <a:lstStyle/>
          <a:p>
            <a:r>
              <a:rPr lang="en-US" dirty="0" smtClean="0">
                <a:solidFill>
                  <a:srgbClr val="FF0000"/>
                </a:solidFill>
              </a:rPr>
              <a:t>Basic Concepts</a:t>
            </a:r>
            <a:endParaRPr lang="en-MY" dirty="0">
              <a:solidFill>
                <a:srgbClr val="FF0000"/>
              </a:solidFill>
            </a:endParaRPr>
          </a:p>
        </p:txBody>
      </p:sp>
    </p:spTree>
    <p:extLst>
      <p:ext uri="{BB962C8B-B14F-4D97-AF65-F5344CB8AC3E}">
        <p14:creationId xmlns:p14="http://schemas.microsoft.com/office/powerpoint/2010/main" val="7329769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pPr lvl="1">
              <a:lnSpc>
                <a:spcPct val="150000"/>
              </a:lnSpc>
            </a:pPr>
            <a:r>
              <a:rPr lang="en-US" b="1" dirty="0" smtClean="0"/>
              <a:t>Keywords in definition</a:t>
            </a:r>
          </a:p>
          <a:p>
            <a:pPr lvl="2">
              <a:lnSpc>
                <a:spcPct val="150000"/>
              </a:lnSpc>
            </a:pPr>
            <a:r>
              <a:rPr lang="en-US" b="1" dirty="0" smtClean="0"/>
              <a:t>Distribution</a:t>
            </a:r>
            <a:r>
              <a:rPr lang="en-US" dirty="0"/>
              <a:t>: Frequency and Pattern</a:t>
            </a:r>
          </a:p>
          <a:p>
            <a:pPr lvl="2">
              <a:lnSpc>
                <a:spcPct val="150000"/>
              </a:lnSpc>
            </a:pPr>
            <a:r>
              <a:rPr lang="en-US" b="1" dirty="0"/>
              <a:t>Determinants</a:t>
            </a:r>
            <a:r>
              <a:rPr lang="en-US" dirty="0"/>
              <a:t>: Risk Factors</a:t>
            </a:r>
          </a:p>
          <a:p>
            <a:pPr lvl="2">
              <a:lnSpc>
                <a:spcPct val="150000"/>
              </a:lnSpc>
            </a:pPr>
            <a:r>
              <a:rPr lang="en-US" b="1" dirty="0"/>
              <a:t>Health-related States</a:t>
            </a:r>
            <a:r>
              <a:rPr lang="en-US" dirty="0"/>
              <a:t>: Disease states and behaviors and conditions associated with health</a:t>
            </a:r>
          </a:p>
          <a:p>
            <a:pPr lvl="2">
              <a:lnSpc>
                <a:spcPct val="150000"/>
              </a:lnSpc>
            </a:pPr>
            <a:r>
              <a:rPr lang="en-US" b="1" dirty="0"/>
              <a:t>Events</a:t>
            </a:r>
            <a:r>
              <a:rPr lang="en-US" dirty="0"/>
              <a:t>: Injury, drug abuse, ADRs etc.</a:t>
            </a:r>
          </a:p>
          <a:p>
            <a:pPr lvl="2">
              <a:lnSpc>
                <a:spcPct val="150000"/>
              </a:lnSpc>
            </a:pPr>
            <a:r>
              <a:rPr lang="en-US" b="1" dirty="0"/>
              <a:t>Prevention and control</a:t>
            </a:r>
            <a:r>
              <a:rPr lang="en-US" dirty="0"/>
              <a:t>: Vaccines and control measures</a:t>
            </a:r>
            <a:endParaRPr lang="en-MY" dirty="0"/>
          </a:p>
          <a:p>
            <a:endParaRPr lang="en-MY" dirty="0"/>
          </a:p>
        </p:txBody>
      </p:sp>
    </p:spTree>
    <p:extLst>
      <p:ext uri="{BB962C8B-B14F-4D97-AF65-F5344CB8AC3E}">
        <p14:creationId xmlns:p14="http://schemas.microsoft.com/office/powerpoint/2010/main" val="4171288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50000"/>
              </a:lnSpc>
            </a:pPr>
            <a:r>
              <a:rPr lang="en-US" dirty="0" smtClean="0"/>
              <a:t>In 2004, the estimated percentage of adults 15-49 years of age with HIV was 7.8% in Sub-Saharan Africa, 0.8% in Eastern Africa and Central Asia…………….</a:t>
            </a:r>
            <a:endParaRPr lang="en-MY" dirty="0"/>
          </a:p>
        </p:txBody>
      </p:sp>
    </p:spTree>
    <p:extLst>
      <p:ext uri="{BB962C8B-B14F-4D97-AF65-F5344CB8AC3E}">
        <p14:creationId xmlns:p14="http://schemas.microsoft.com/office/powerpoint/2010/main" val="2487067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a:bodyPr>
          <a:lstStyle/>
          <a:p>
            <a:r>
              <a:rPr lang="en-US" dirty="0" smtClean="0">
                <a:solidFill>
                  <a:srgbClr val="FF0000"/>
                </a:solidFill>
              </a:rPr>
              <a:t>EPIDEMIOLOGIST</a:t>
            </a:r>
            <a:r>
              <a:rPr lang="en-US" dirty="0" smtClean="0"/>
              <a:t> studies the occurrence of disease or other health-related events in specified population, practices epidemiology and controls disease.</a:t>
            </a:r>
          </a:p>
          <a:p>
            <a:r>
              <a:rPr lang="en-US" dirty="0" smtClean="0"/>
              <a:t>Activities of epidemiologist includes;</a:t>
            </a:r>
          </a:p>
          <a:p>
            <a:pPr lvl="1"/>
            <a:r>
              <a:rPr lang="en-US" dirty="0" smtClean="0"/>
              <a:t>Identify risk factor for a disease, injury and death</a:t>
            </a:r>
          </a:p>
          <a:p>
            <a:pPr lvl="1"/>
            <a:r>
              <a:rPr lang="en-US" dirty="0" smtClean="0"/>
              <a:t>Describe history of the disease</a:t>
            </a:r>
          </a:p>
          <a:p>
            <a:pPr lvl="1"/>
            <a:r>
              <a:rPr lang="en-US" dirty="0" smtClean="0"/>
              <a:t>Identify high risk populations and people</a:t>
            </a:r>
          </a:p>
          <a:p>
            <a:pPr lvl="1"/>
            <a:r>
              <a:rPr lang="en-US" dirty="0" smtClean="0"/>
              <a:t>Identify where the public health problem is greatest</a:t>
            </a:r>
          </a:p>
          <a:p>
            <a:pPr lvl="1"/>
            <a:r>
              <a:rPr lang="en-US" dirty="0" smtClean="0"/>
              <a:t>Monitor disease related events over time</a:t>
            </a:r>
          </a:p>
        </p:txBody>
      </p:sp>
    </p:spTree>
    <p:extLst>
      <p:ext uri="{BB962C8B-B14F-4D97-AF65-F5344CB8AC3E}">
        <p14:creationId xmlns:p14="http://schemas.microsoft.com/office/powerpoint/2010/main" val="2827763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00800"/>
          </a:xfrm>
        </p:spPr>
        <p:txBody>
          <a:bodyPr>
            <a:normAutofit/>
          </a:bodyPr>
          <a:lstStyle/>
          <a:p>
            <a:pPr lvl="1"/>
            <a:r>
              <a:rPr lang="en-US" dirty="0"/>
              <a:t>Evaluate the efficacy and effectiveness of the </a:t>
            </a:r>
            <a:r>
              <a:rPr lang="en-US" dirty="0" smtClean="0"/>
              <a:t>programs</a:t>
            </a:r>
          </a:p>
          <a:p>
            <a:pPr lvl="1"/>
            <a:r>
              <a:rPr lang="en-US" dirty="0" smtClean="0"/>
              <a:t>Provide plan for health planning and decision making</a:t>
            </a:r>
          </a:p>
          <a:p>
            <a:pPr lvl="1"/>
            <a:r>
              <a:rPr lang="en-US" dirty="0" smtClean="0"/>
              <a:t>Assist in public health campaigns</a:t>
            </a:r>
          </a:p>
          <a:p>
            <a:pPr lvl="1"/>
            <a:r>
              <a:rPr lang="en-US" dirty="0" smtClean="0"/>
              <a:t>Act as resource person</a:t>
            </a:r>
          </a:p>
          <a:p>
            <a:pPr lvl="1"/>
            <a:r>
              <a:rPr lang="en-US" dirty="0" smtClean="0"/>
              <a:t>Communicate public health information</a:t>
            </a:r>
          </a:p>
          <a:p>
            <a:r>
              <a:rPr lang="en-US" dirty="0" smtClean="0"/>
              <a:t>Key areas for epidemiologist include;</a:t>
            </a:r>
          </a:p>
          <a:p>
            <a:pPr lvl="2"/>
            <a:r>
              <a:rPr lang="en-US" dirty="0" smtClean="0"/>
              <a:t>Epidemiology methods, infectious diseases, pharmacoepidemiology, reproductive epidemiology and many more..</a:t>
            </a:r>
          </a:p>
          <a:p>
            <a:r>
              <a:rPr lang="en-US" dirty="0" smtClean="0"/>
              <a:t>Epidemiologist is employed at various government and non-government agencies</a:t>
            </a:r>
            <a:endParaRPr lang="en-MY" dirty="0"/>
          </a:p>
        </p:txBody>
      </p:sp>
    </p:spTree>
    <p:extLst>
      <p:ext uri="{BB962C8B-B14F-4D97-AF65-F5344CB8AC3E}">
        <p14:creationId xmlns:p14="http://schemas.microsoft.com/office/powerpoint/2010/main" val="3469727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Role of Epidemiology in Public Health</a:t>
            </a:r>
            <a:endParaRPr lang="en-MY" dirty="0"/>
          </a:p>
        </p:txBody>
      </p:sp>
      <p:sp>
        <p:nvSpPr>
          <p:cNvPr id="3" name="Content Placeholder 2"/>
          <p:cNvSpPr>
            <a:spLocks noGrp="1"/>
          </p:cNvSpPr>
          <p:nvPr>
            <p:ph idx="1"/>
          </p:nvPr>
        </p:nvSpPr>
        <p:spPr/>
        <p:txBody>
          <a:bodyPr/>
          <a:lstStyle/>
          <a:p>
            <a:pPr>
              <a:lnSpc>
                <a:spcPct val="150000"/>
              </a:lnSpc>
            </a:pPr>
            <a:r>
              <a:rPr lang="en-US" dirty="0" smtClean="0"/>
              <a:t>Public health assessment</a:t>
            </a:r>
          </a:p>
          <a:p>
            <a:pPr>
              <a:lnSpc>
                <a:spcPct val="150000"/>
              </a:lnSpc>
            </a:pPr>
            <a:r>
              <a:rPr lang="en-US" dirty="0" smtClean="0"/>
              <a:t>Finding causes of a disease</a:t>
            </a:r>
          </a:p>
          <a:p>
            <a:pPr>
              <a:lnSpc>
                <a:spcPct val="150000"/>
              </a:lnSpc>
            </a:pPr>
            <a:r>
              <a:rPr lang="en-US" dirty="0" smtClean="0"/>
              <a:t>Completing the clinical picture of the disease</a:t>
            </a:r>
          </a:p>
          <a:p>
            <a:pPr>
              <a:lnSpc>
                <a:spcPct val="150000"/>
              </a:lnSpc>
            </a:pPr>
            <a:r>
              <a:rPr lang="en-US" dirty="0" smtClean="0"/>
              <a:t>Evaluating efficacy and effectiveness of a program</a:t>
            </a:r>
            <a:endParaRPr lang="en-MY" dirty="0"/>
          </a:p>
        </p:txBody>
      </p:sp>
    </p:spTree>
    <p:extLst>
      <p:ext uri="{BB962C8B-B14F-4D97-AF65-F5344CB8AC3E}">
        <p14:creationId xmlns:p14="http://schemas.microsoft.com/office/powerpoint/2010/main" val="1459065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r>
              <a:rPr lang="en-MY" dirty="0" smtClean="0">
                <a:solidFill>
                  <a:srgbClr val="FF0000"/>
                </a:solidFill>
              </a:rPr>
              <a:t>Efficacy</a:t>
            </a:r>
            <a:r>
              <a:rPr lang="en-MY" dirty="0" smtClean="0"/>
              <a:t> </a:t>
            </a:r>
            <a:r>
              <a:rPr lang="en-MY" dirty="0"/>
              <a:t>is a narrower definition that means how well something works in an </a:t>
            </a:r>
            <a:r>
              <a:rPr lang="en-MY" u="sng" dirty="0">
                <a:effectLst>
                  <a:outerShdw blurRad="38100" dist="38100" dir="2700000" algn="tl">
                    <a:srgbClr val="000000">
                      <a:alpha val="43137"/>
                    </a:srgbClr>
                  </a:outerShdw>
                </a:effectLst>
              </a:rPr>
              <a:t>ideal or controlled setting</a:t>
            </a:r>
            <a:r>
              <a:rPr lang="en-MY" dirty="0"/>
              <a:t>, such as a clinical trial. </a:t>
            </a:r>
            <a:endParaRPr lang="en-MY" dirty="0" smtClean="0"/>
          </a:p>
          <a:p>
            <a:pPr>
              <a:spcBef>
                <a:spcPts val="1200"/>
              </a:spcBef>
              <a:spcAft>
                <a:spcPts val="1200"/>
              </a:spcAft>
            </a:pPr>
            <a:r>
              <a:rPr lang="en-MY" dirty="0" smtClean="0">
                <a:solidFill>
                  <a:srgbClr val="FF0000"/>
                </a:solidFill>
              </a:rPr>
              <a:t>Effectiveness</a:t>
            </a:r>
            <a:r>
              <a:rPr lang="en-MY" dirty="0" smtClean="0"/>
              <a:t> </a:t>
            </a:r>
            <a:r>
              <a:rPr lang="en-MY" dirty="0"/>
              <a:t>describes how well it works under </a:t>
            </a:r>
            <a:r>
              <a:rPr lang="en-MY" u="sng" dirty="0">
                <a:effectLst>
                  <a:outerShdw blurRad="38100" dist="38100" dir="2700000" algn="tl">
                    <a:srgbClr val="000000">
                      <a:alpha val="43137"/>
                    </a:srgbClr>
                  </a:outerShdw>
                </a:effectLst>
              </a:rPr>
              <a:t>“real-world”</a:t>
            </a:r>
            <a:r>
              <a:rPr lang="en-MY" dirty="0"/>
              <a:t> conditions. </a:t>
            </a:r>
            <a:endParaRPr lang="en-MY" dirty="0" smtClean="0"/>
          </a:p>
          <a:p>
            <a:pPr lvl="1"/>
            <a:r>
              <a:rPr lang="en-MY" dirty="0" smtClean="0"/>
              <a:t>Effectiveness</a:t>
            </a:r>
            <a:r>
              <a:rPr lang="en-MY" dirty="0"/>
              <a:t>, for example, takes into consideration how easy a drug is to use, and potential side effects, whereas efficacy measures only how well it produces the desired result.</a:t>
            </a:r>
          </a:p>
        </p:txBody>
      </p:sp>
    </p:spTree>
    <p:extLst>
      <p:ext uri="{BB962C8B-B14F-4D97-AF65-F5344CB8AC3E}">
        <p14:creationId xmlns:p14="http://schemas.microsoft.com/office/powerpoint/2010/main" val="37820819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Epidemic, Pandemic and Endemic</a:t>
            </a:r>
            <a:endParaRPr lang="en-MY" dirty="0"/>
          </a:p>
        </p:txBody>
      </p:sp>
      <p:sp>
        <p:nvSpPr>
          <p:cNvPr id="3" name="Content Placeholder 2"/>
          <p:cNvSpPr>
            <a:spLocks noGrp="1"/>
          </p:cNvSpPr>
          <p:nvPr>
            <p:ph idx="1"/>
          </p:nvPr>
        </p:nvSpPr>
        <p:spPr>
          <a:xfrm>
            <a:off x="457200" y="1600200"/>
            <a:ext cx="8229600" cy="4800600"/>
          </a:xfrm>
        </p:spPr>
        <p:txBody>
          <a:bodyPr>
            <a:normAutofit/>
          </a:bodyPr>
          <a:lstStyle/>
          <a:p>
            <a:r>
              <a:rPr lang="en-US" dirty="0" smtClean="0">
                <a:solidFill>
                  <a:schemeClr val="tx2">
                    <a:lumMod val="60000"/>
                    <a:lumOff val="40000"/>
                  </a:schemeClr>
                </a:solidFill>
              </a:rPr>
              <a:t>Epidemic</a:t>
            </a:r>
            <a:r>
              <a:rPr lang="en-US" dirty="0" smtClean="0"/>
              <a:t> </a:t>
            </a:r>
          </a:p>
          <a:p>
            <a:pPr lvl="1"/>
            <a:r>
              <a:rPr lang="en-US" dirty="0" smtClean="0"/>
              <a:t>When cases of illness clearly in excess of normal expectancy.</a:t>
            </a:r>
          </a:p>
          <a:p>
            <a:pPr lvl="1"/>
            <a:r>
              <a:rPr lang="en-MY" dirty="0"/>
              <a:t>A sudden, widespread occurrence of an undesirable phenomenon</a:t>
            </a:r>
            <a:r>
              <a:rPr lang="en-MY" dirty="0" smtClean="0"/>
              <a:t>: </a:t>
            </a:r>
            <a:r>
              <a:rPr lang="en-MY" sz="2400" i="1" dirty="0" smtClean="0"/>
              <a:t>an </a:t>
            </a:r>
            <a:r>
              <a:rPr lang="en-MY" sz="2400" i="1" dirty="0"/>
              <a:t>epidemic of violent </a:t>
            </a:r>
            <a:r>
              <a:rPr lang="en-MY" sz="2400" i="1" dirty="0" smtClean="0"/>
              <a:t>crime.</a:t>
            </a:r>
            <a:endParaRPr lang="en-MY" i="1" dirty="0" smtClean="0"/>
          </a:p>
          <a:p>
            <a:pPr lvl="1"/>
            <a:r>
              <a:rPr lang="en-MY" dirty="0"/>
              <a:t>A widespread occurrence of an infectious disease in a community at a particular time</a:t>
            </a:r>
            <a:r>
              <a:rPr lang="en-MY" dirty="0" smtClean="0"/>
              <a:t>: </a:t>
            </a:r>
            <a:r>
              <a:rPr lang="en-MY" sz="2400" i="1" dirty="0" smtClean="0"/>
              <a:t>a </a:t>
            </a:r>
            <a:r>
              <a:rPr lang="en-MY" sz="2400" i="1" dirty="0"/>
              <a:t>flu epidemic</a:t>
            </a:r>
            <a:endParaRPr lang="en-MY" dirty="0"/>
          </a:p>
        </p:txBody>
      </p:sp>
    </p:spTree>
    <p:extLst>
      <p:ext uri="{BB962C8B-B14F-4D97-AF65-F5344CB8AC3E}">
        <p14:creationId xmlns:p14="http://schemas.microsoft.com/office/powerpoint/2010/main" val="3525499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77500" lnSpcReduction="20000"/>
          </a:bodyPr>
          <a:lstStyle/>
          <a:p>
            <a:pPr>
              <a:lnSpc>
                <a:spcPct val="150000"/>
              </a:lnSpc>
            </a:pPr>
            <a:r>
              <a:rPr lang="en-US" b="1" i="1" dirty="0">
                <a:solidFill>
                  <a:srgbClr val="0070C0"/>
                </a:solidFill>
              </a:rPr>
              <a:t>Outbreak</a:t>
            </a:r>
            <a:r>
              <a:rPr lang="en-US" i="1" dirty="0" smtClean="0"/>
              <a:t> </a:t>
            </a:r>
            <a:r>
              <a:rPr lang="en-US" dirty="0" smtClean="0"/>
              <a:t>is sometimes used interchangeably with epidemic, however, it </a:t>
            </a:r>
            <a:r>
              <a:rPr lang="en-US" u="sng" dirty="0" smtClean="0"/>
              <a:t>refers to epidemic confined to localized area</a:t>
            </a:r>
            <a:r>
              <a:rPr lang="en-US" dirty="0" smtClean="0"/>
              <a:t>.</a:t>
            </a:r>
          </a:p>
          <a:p>
            <a:pPr lvl="1">
              <a:lnSpc>
                <a:spcPct val="150000"/>
              </a:lnSpc>
            </a:pPr>
            <a:r>
              <a:rPr lang="en-US" dirty="0" smtClean="0"/>
              <a:t>Ebola Virus Disease (EVD) is a classical example of outbreak (some facts: 47% survival rate, the incubation period from time of infection to onset of symptoms is 2 to 21 days).</a:t>
            </a:r>
          </a:p>
          <a:p>
            <a:pPr>
              <a:lnSpc>
                <a:spcPct val="150000"/>
              </a:lnSpc>
            </a:pPr>
            <a:r>
              <a:rPr lang="en-MY" b="1" i="1" dirty="0">
                <a:solidFill>
                  <a:srgbClr val="0070C0"/>
                </a:solidFill>
              </a:rPr>
              <a:t>Cluster</a:t>
            </a:r>
            <a:r>
              <a:rPr lang="en-MY" dirty="0"/>
              <a:t> refers to an aggregation of cases grouped in place and time that are suspected to be greater than the number </a:t>
            </a:r>
            <a:r>
              <a:rPr lang="en-MY" dirty="0" smtClean="0"/>
              <a:t>expected.</a:t>
            </a:r>
            <a:r>
              <a:rPr lang="en-MY" dirty="0"/>
              <a:t> </a:t>
            </a:r>
            <a:endParaRPr lang="en-US" dirty="0" smtClean="0"/>
          </a:p>
          <a:p>
            <a:pPr>
              <a:lnSpc>
                <a:spcPct val="150000"/>
              </a:lnSpc>
            </a:pPr>
            <a:r>
              <a:rPr lang="en-US" dirty="0" smtClean="0"/>
              <a:t>Some examples of epidemic are cholera, influenza, polio, dengue etc.</a:t>
            </a:r>
            <a:endParaRPr lang="en-MY" dirty="0"/>
          </a:p>
        </p:txBody>
      </p:sp>
    </p:spTree>
    <p:extLst>
      <p:ext uri="{BB962C8B-B14F-4D97-AF65-F5344CB8AC3E}">
        <p14:creationId xmlns:p14="http://schemas.microsoft.com/office/powerpoint/2010/main" val="1572314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solidFill>
                  <a:schemeClr val="tx2">
                    <a:lumMod val="60000"/>
                    <a:lumOff val="40000"/>
                  </a:schemeClr>
                </a:solidFill>
              </a:rPr>
              <a:t>Pandemic</a:t>
            </a:r>
          </a:p>
          <a:p>
            <a:pPr lvl="1">
              <a:lnSpc>
                <a:spcPct val="150000"/>
              </a:lnSpc>
            </a:pPr>
            <a:r>
              <a:rPr lang="en-US" dirty="0" smtClean="0"/>
              <a:t>An epidemic affecting population of an extensive region, country or continent.</a:t>
            </a:r>
          </a:p>
          <a:p>
            <a:pPr lvl="1">
              <a:lnSpc>
                <a:spcPct val="150000"/>
              </a:lnSpc>
            </a:pPr>
            <a:r>
              <a:rPr lang="en-MY" dirty="0"/>
              <a:t>A pandemic is an outbreak of global proportions</a:t>
            </a:r>
            <a:r>
              <a:rPr lang="en-MY" dirty="0" smtClean="0"/>
              <a:t>.</a:t>
            </a:r>
          </a:p>
          <a:p>
            <a:pPr lvl="1">
              <a:lnSpc>
                <a:spcPct val="150000"/>
              </a:lnSpc>
            </a:pPr>
            <a:r>
              <a:rPr lang="en-MY" dirty="0" smtClean="0"/>
              <a:t>In 1816, an epidemic of cholera occurred in Bengal, India and </a:t>
            </a:r>
            <a:r>
              <a:rPr lang="en-US" dirty="0" smtClean="0"/>
              <a:t>then became pandemic as it spread across China.</a:t>
            </a:r>
          </a:p>
          <a:p>
            <a:pPr marL="457200" lvl="1" indent="0">
              <a:lnSpc>
                <a:spcPct val="150000"/>
              </a:lnSpc>
              <a:buNone/>
            </a:pPr>
            <a:endParaRPr lang="en-MY" dirty="0"/>
          </a:p>
        </p:txBody>
      </p:sp>
    </p:spTree>
    <p:extLst>
      <p:ext uri="{BB962C8B-B14F-4D97-AF65-F5344CB8AC3E}">
        <p14:creationId xmlns:p14="http://schemas.microsoft.com/office/powerpoint/2010/main" val="38128556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763000" cy="6400800"/>
          </a:xfrm>
        </p:spPr>
        <p:txBody>
          <a:bodyPr>
            <a:normAutofit fontScale="92500" lnSpcReduction="10000"/>
          </a:bodyPr>
          <a:lstStyle/>
          <a:p>
            <a:pPr lvl="1">
              <a:lnSpc>
                <a:spcPct val="150000"/>
              </a:lnSpc>
            </a:pPr>
            <a:r>
              <a:rPr lang="en-MY" dirty="0"/>
              <a:t>A pandemic can emerge when the influenza A virus changes suddenly - what experts call an </a:t>
            </a:r>
            <a:r>
              <a:rPr lang="en-MY" i="1" dirty="0"/>
              <a:t>antigenic shift</a:t>
            </a:r>
            <a:r>
              <a:rPr lang="en-MY" dirty="0"/>
              <a:t>. The HA and/or NA proteins, which are on the surface of the virus, have new combinations; resulting in a new influenza A virus subtype. </a:t>
            </a:r>
            <a:br>
              <a:rPr lang="en-MY" dirty="0"/>
            </a:br>
            <a:r>
              <a:rPr lang="en-MY" dirty="0"/>
              <a:t>This new influenza subtype needs one characteristic to cause a pandemic - it must be easily human transmissible (it can easily spread from one person to another). </a:t>
            </a:r>
            <a:br>
              <a:rPr lang="en-MY" dirty="0"/>
            </a:br>
            <a:r>
              <a:rPr lang="en-MY" dirty="0"/>
              <a:t>After the pandemic has emerged and spread, the virus subtype circulates among humans for several years, causing occasional flu epidemics. </a:t>
            </a:r>
          </a:p>
        </p:txBody>
      </p:sp>
    </p:spTree>
    <p:extLst>
      <p:ext uri="{BB962C8B-B14F-4D97-AF65-F5344CB8AC3E}">
        <p14:creationId xmlns:p14="http://schemas.microsoft.com/office/powerpoint/2010/main" val="3059338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marL="0" indent="0" algn="ctr">
              <a:buNone/>
            </a:pPr>
            <a:r>
              <a:rPr lang="en-US" b="1" dirty="0" smtClean="0">
                <a:solidFill>
                  <a:srgbClr val="C00000"/>
                </a:solidFill>
              </a:rPr>
              <a:t>Declaration</a:t>
            </a:r>
          </a:p>
          <a:p>
            <a:pPr marL="0" indent="0" algn="ctr">
              <a:spcBef>
                <a:spcPts val="3000"/>
              </a:spcBef>
              <a:buNone/>
            </a:pPr>
            <a:r>
              <a:rPr lang="en-US" dirty="0" smtClean="0"/>
              <a:t>The content in these slides is taken from a book titled “Introduction to Epidemiology” by Merrill and </a:t>
            </a:r>
            <a:r>
              <a:rPr lang="en-US" dirty="0" err="1" smtClean="0"/>
              <a:t>Timmreck</a:t>
            </a:r>
            <a:r>
              <a:rPr lang="en-US" dirty="0" smtClean="0"/>
              <a:t> (2006).</a:t>
            </a:r>
          </a:p>
          <a:p>
            <a:pPr marL="0" indent="0" algn="ctr">
              <a:spcBef>
                <a:spcPts val="3000"/>
              </a:spcBef>
              <a:buNone/>
            </a:pPr>
            <a:r>
              <a:rPr lang="en-US" dirty="0" smtClean="0"/>
              <a:t>Some content also refer to the internet sources.</a:t>
            </a:r>
            <a:endParaRPr lang="en-MY" dirty="0"/>
          </a:p>
        </p:txBody>
      </p:sp>
    </p:spTree>
    <p:extLst>
      <p:ext uri="{BB962C8B-B14F-4D97-AF65-F5344CB8AC3E}">
        <p14:creationId xmlns:p14="http://schemas.microsoft.com/office/powerpoint/2010/main" val="10590575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324600"/>
          </a:xfrm>
        </p:spPr>
        <p:txBody>
          <a:bodyPr/>
          <a:lstStyle/>
          <a:p>
            <a:pPr marL="0" indent="0">
              <a:buNone/>
            </a:pPr>
            <a:r>
              <a:rPr lang="en-US" dirty="0" smtClean="0"/>
              <a:t>Some differences between epidemic and pandemic</a:t>
            </a:r>
          </a:p>
          <a:p>
            <a:pPr marL="0" indent="0">
              <a:buNone/>
            </a:pPr>
            <a:endParaRPr lang="en-MY" dirty="0"/>
          </a:p>
        </p:txBody>
      </p:sp>
      <p:graphicFrame>
        <p:nvGraphicFramePr>
          <p:cNvPr id="4" name="Table 3"/>
          <p:cNvGraphicFramePr>
            <a:graphicFrameLocks noGrp="1"/>
          </p:cNvGraphicFramePr>
          <p:nvPr>
            <p:extLst>
              <p:ext uri="{D42A27DB-BD31-4B8C-83A1-F6EECF244321}">
                <p14:modId xmlns:p14="http://schemas.microsoft.com/office/powerpoint/2010/main" val="1998985239"/>
              </p:ext>
            </p:extLst>
          </p:nvPr>
        </p:nvGraphicFramePr>
        <p:xfrm>
          <a:off x="609600" y="1066801"/>
          <a:ext cx="7772400" cy="4952999"/>
        </p:xfrm>
        <a:graphic>
          <a:graphicData uri="http://schemas.openxmlformats.org/drawingml/2006/table">
            <a:tbl>
              <a:tblPr firstRow="1" bandRow="1">
                <a:tableStyleId>{5C22544A-7EE6-4342-B048-85BDC9FD1C3A}</a:tableStyleId>
              </a:tblPr>
              <a:tblGrid>
                <a:gridCol w="2590800"/>
                <a:gridCol w="2590800"/>
                <a:gridCol w="2590800"/>
              </a:tblGrid>
              <a:tr h="542083">
                <a:tc>
                  <a:txBody>
                    <a:bodyPr/>
                    <a:lstStyle/>
                    <a:p>
                      <a:r>
                        <a:rPr lang="en-US" dirty="0" smtClean="0"/>
                        <a:t>Parameter</a:t>
                      </a:r>
                      <a:endParaRPr lang="en-MY" dirty="0"/>
                    </a:p>
                  </a:txBody>
                  <a:tcPr/>
                </a:tc>
                <a:tc>
                  <a:txBody>
                    <a:bodyPr/>
                    <a:lstStyle/>
                    <a:p>
                      <a:r>
                        <a:rPr lang="en-US" dirty="0" smtClean="0"/>
                        <a:t>Epidemic</a:t>
                      </a:r>
                      <a:endParaRPr lang="en-MY" dirty="0"/>
                    </a:p>
                  </a:txBody>
                  <a:tcPr/>
                </a:tc>
                <a:tc>
                  <a:txBody>
                    <a:bodyPr/>
                    <a:lstStyle/>
                    <a:p>
                      <a:r>
                        <a:rPr lang="en-US" dirty="0" smtClean="0"/>
                        <a:t>Pandemic</a:t>
                      </a:r>
                      <a:endParaRPr lang="en-MY" dirty="0"/>
                    </a:p>
                  </a:txBody>
                  <a:tcPr/>
                </a:tc>
              </a:tr>
              <a:tr h="1737634">
                <a:tc>
                  <a:txBody>
                    <a:bodyPr/>
                    <a:lstStyle/>
                    <a:p>
                      <a:r>
                        <a:rPr lang="en-US" sz="2400" b="1" dirty="0" smtClean="0"/>
                        <a:t>Geographical area</a:t>
                      </a:r>
                      <a:endParaRPr lang="en-MY" sz="2400" b="1" dirty="0"/>
                    </a:p>
                  </a:txBody>
                  <a:tcPr/>
                </a:tc>
                <a:tc>
                  <a:txBody>
                    <a:bodyPr/>
                    <a:lstStyle/>
                    <a:p>
                      <a:r>
                        <a:rPr lang="en-US" sz="2400" dirty="0" smtClean="0"/>
                        <a:t>Localized (particular</a:t>
                      </a:r>
                      <a:r>
                        <a:rPr lang="en-US" sz="2400" baseline="0" dirty="0" smtClean="0"/>
                        <a:t> area within a country or country)</a:t>
                      </a:r>
                      <a:endParaRPr lang="en-MY" sz="2400" dirty="0"/>
                    </a:p>
                  </a:txBody>
                  <a:tcPr/>
                </a:tc>
                <a:tc>
                  <a:txBody>
                    <a:bodyPr/>
                    <a:lstStyle/>
                    <a:p>
                      <a:r>
                        <a:rPr lang="en-US" sz="2400" dirty="0" smtClean="0"/>
                        <a:t>Wider area</a:t>
                      </a:r>
                      <a:r>
                        <a:rPr lang="en-US" sz="2400" baseline="0" dirty="0" smtClean="0"/>
                        <a:t> (continents) </a:t>
                      </a:r>
                      <a:endParaRPr lang="en-MY" sz="2400" dirty="0"/>
                    </a:p>
                  </a:txBody>
                  <a:tcPr/>
                </a:tc>
              </a:tr>
              <a:tr h="1336641">
                <a:tc>
                  <a:txBody>
                    <a:bodyPr/>
                    <a:lstStyle/>
                    <a:p>
                      <a:r>
                        <a:rPr lang="en-US" sz="2400" b="1" dirty="0" smtClean="0"/>
                        <a:t>Causative factor</a:t>
                      </a:r>
                      <a:endParaRPr lang="en-MY" sz="2400" b="1" dirty="0"/>
                    </a:p>
                  </a:txBody>
                  <a:tcPr/>
                </a:tc>
                <a:tc>
                  <a:txBody>
                    <a:bodyPr/>
                    <a:lstStyle/>
                    <a:p>
                      <a:r>
                        <a:rPr lang="en-US" sz="2400" dirty="0" smtClean="0"/>
                        <a:t>Old (already circulating</a:t>
                      </a:r>
                      <a:r>
                        <a:rPr lang="en-US" sz="2400" baseline="0" dirty="0" smtClean="0"/>
                        <a:t> virus subtype)</a:t>
                      </a:r>
                      <a:endParaRPr lang="en-MY" sz="2400" dirty="0"/>
                    </a:p>
                  </a:txBody>
                  <a:tcPr/>
                </a:tc>
                <a:tc>
                  <a:txBody>
                    <a:bodyPr/>
                    <a:lstStyle/>
                    <a:p>
                      <a:r>
                        <a:rPr lang="en-US" sz="2400" dirty="0" smtClean="0"/>
                        <a:t>New (new influenza</a:t>
                      </a:r>
                      <a:r>
                        <a:rPr lang="en-US" sz="2400" baseline="0" dirty="0" smtClean="0"/>
                        <a:t> virus strain)</a:t>
                      </a:r>
                      <a:endParaRPr lang="en-MY" sz="2400" dirty="0"/>
                    </a:p>
                  </a:txBody>
                  <a:tcPr/>
                </a:tc>
              </a:tr>
              <a:tr h="1336641">
                <a:tc>
                  <a:txBody>
                    <a:bodyPr/>
                    <a:lstStyle/>
                    <a:p>
                      <a:r>
                        <a:rPr lang="en-US" sz="2400" b="1" dirty="0" smtClean="0"/>
                        <a:t>Impact</a:t>
                      </a:r>
                      <a:endParaRPr lang="en-MY" sz="2400" b="1" dirty="0"/>
                    </a:p>
                  </a:txBody>
                  <a:tcPr/>
                </a:tc>
                <a:tc>
                  <a:txBody>
                    <a:bodyPr/>
                    <a:lstStyle/>
                    <a:p>
                      <a:r>
                        <a:rPr lang="en-US" sz="2400" dirty="0" smtClean="0"/>
                        <a:t>Low</a:t>
                      </a:r>
                      <a:endParaRPr lang="en-MY" sz="2400" dirty="0"/>
                    </a:p>
                  </a:txBody>
                  <a:tcPr/>
                </a:tc>
                <a:tc>
                  <a:txBody>
                    <a:bodyPr/>
                    <a:lstStyle/>
                    <a:p>
                      <a:r>
                        <a:rPr lang="en-US" sz="2400" dirty="0" smtClean="0"/>
                        <a:t>High (deaths, economic loss, general hardships)</a:t>
                      </a:r>
                      <a:endParaRPr lang="en-MY" sz="2400" dirty="0"/>
                    </a:p>
                  </a:txBody>
                  <a:tcPr/>
                </a:tc>
              </a:tr>
            </a:tbl>
          </a:graphicData>
        </a:graphic>
      </p:graphicFrame>
    </p:spTree>
    <p:extLst>
      <p:ext uri="{BB962C8B-B14F-4D97-AF65-F5344CB8AC3E}">
        <p14:creationId xmlns:p14="http://schemas.microsoft.com/office/powerpoint/2010/main" val="2404595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85000" lnSpcReduction="10000"/>
          </a:bodyPr>
          <a:lstStyle/>
          <a:p>
            <a:r>
              <a:rPr lang="en-US" dirty="0" smtClean="0"/>
              <a:t>Types of epidemics based on mode of spread</a:t>
            </a:r>
          </a:p>
          <a:p>
            <a:pPr lvl="1">
              <a:lnSpc>
                <a:spcPct val="150000"/>
              </a:lnSpc>
            </a:pPr>
            <a:r>
              <a:rPr lang="en-US" dirty="0" smtClean="0"/>
              <a:t>In the context of infectious diseases, epidemics may be classified as </a:t>
            </a:r>
          </a:p>
          <a:p>
            <a:pPr lvl="2">
              <a:lnSpc>
                <a:spcPct val="150000"/>
              </a:lnSpc>
            </a:pPr>
            <a:r>
              <a:rPr lang="en-US" b="1" dirty="0" smtClean="0"/>
              <a:t>Common source epidemic:</a:t>
            </a:r>
            <a:r>
              <a:rPr lang="en-US" dirty="0" smtClean="0"/>
              <a:t> </a:t>
            </a:r>
          </a:p>
          <a:p>
            <a:pPr lvl="3">
              <a:lnSpc>
                <a:spcPct val="150000"/>
              </a:lnSpc>
            </a:pPr>
            <a:r>
              <a:rPr lang="en-MY" dirty="0"/>
              <a:t>I</a:t>
            </a:r>
            <a:r>
              <a:rPr lang="en-MY" dirty="0" smtClean="0"/>
              <a:t>n </a:t>
            </a:r>
            <a:r>
              <a:rPr lang="en-MY" dirty="0"/>
              <a:t>which a group of persons are all exposed to an infectious agent or a toxin from the same </a:t>
            </a:r>
            <a:r>
              <a:rPr lang="en-MY" dirty="0" smtClean="0"/>
              <a:t>source.</a:t>
            </a:r>
            <a:endParaRPr lang="en-US" dirty="0" smtClean="0"/>
          </a:p>
          <a:p>
            <a:pPr lvl="3">
              <a:lnSpc>
                <a:spcPct val="150000"/>
              </a:lnSpc>
            </a:pPr>
            <a:r>
              <a:rPr lang="en-US" dirty="0" smtClean="0"/>
              <a:t>for example anthrax (traced to milk and meat from infected animals), cholera (traced to fecal contamination of food and water).</a:t>
            </a:r>
          </a:p>
          <a:p>
            <a:pPr lvl="3">
              <a:lnSpc>
                <a:spcPct val="150000"/>
              </a:lnSpc>
            </a:pPr>
            <a:r>
              <a:rPr lang="en-US" dirty="0" smtClean="0"/>
              <a:t>Rise and fall is comparatively fast.</a:t>
            </a:r>
          </a:p>
          <a:p>
            <a:pPr lvl="3">
              <a:lnSpc>
                <a:spcPct val="150000"/>
              </a:lnSpc>
            </a:pPr>
            <a:r>
              <a:rPr lang="en-US" dirty="0" smtClean="0"/>
              <a:t>Point source epidemic.</a:t>
            </a:r>
          </a:p>
          <a:p>
            <a:pPr lvl="2">
              <a:lnSpc>
                <a:spcPct val="150000"/>
              </a:lnSpc>
            </a:pPr>
            <a:r>
              <a:rPr lang="en-US" b="1" dirty="0" smtClean="0"/>
              <a:t>Propagated epidemic:</a:t>
            </a:r>
            <a:r>
              <a:rPr lang="en-US" dirty="0" smtClean="0"/>
              <a:t> </a:t>
            </a:r>
          </a:p>
          <a:p>
            <a:pPr lvl="3">
              <a:lnSpc>
                <a:spcPct val="150000"/>
              </a:lnSpc>
            </a:pPr>
            <a:r>
              <a:rPr lang="en-US" dirty="0" smtClean="0"/>
              <a:t>Person-to-person epidemic, for example, TB, influenza, measles.</a:t>
            </a:r>
          </a:p>
          <a:p>
            <a:pPr lvl="3">
              <a:lnSpc>
                <a:spcPct val="150000"/>
              </a:lnSpc>
            </a:pPr>
            <a:r>
              <a:rPr lang="en-US" dirty="0" smtClean="0"/>
              <a:t>Rise and fall is comparatively slow.</a:t>
            </a:r>
          </a:p>
        </p:txBody>
      </p:sp>
    </p:spTree>
    <p:extLst>
      <p:ext uri="{BB962C8B-B14F-4D97-AF65-F5344CB8AC3E}">
        <p14:creationId xmlns:p14="http://schemas.microsoft.com/office/powerpoint/2010/main" val="14482462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700" dirty="0" smtClean="0">
                <a:solidFill>
                  <a:srgbClr val="FF0000"/>
                </a:solidFill>
              </a:rPr>
              <a:t>Point-source epidemic (common source)</a:t>
            </a:r>
            <a:r>
              <a:rPr lang="en-US" sz="2700" dirty="0" smtClean="0"/>
              <a:t/>
            </a:r>
            <a:br>
              <a:rPr lang="en-US" sz="2700" dirty="0" smtClean="0"/>
            </a:br>
            <a:r>
              <a:rPr lang="en-US" sz="2700" dirty="0" smtClean="0"/>
              <a:t>Hepatitis A (incubation period 15-50 days)</a:t>
            </a:r>
            <a:r>
              <a:rPr lang="en-US" dirty="0" smtClean="0"/>
              <a:t> </a:t>
            </a:r>
            <a:endParaRPr lang="en-MY" dirty="0"/>
          </a:p>
        </p:txBody>
      </p:sp>
      <p:pic>
        <p:nvPicPr>
          <p:cNvPr id="3" name="Picture 2"/>
          <p:cNvPicPr>
            <a:picLocks noChangeAspect="1"/>
          </p:cNvPicPr>
          <p:nvPr/>
        </p:nvPicPr>
        <p:blipFill>
          <a:blip r:embed="rId2"/>
          <a:stretch>
            <a:fillRect/>
          </a:stretch>
        </p:blipFill>
        <p:spPr>
          <a:xfrm>
            <a:off x="304800" y="1752600"/>
            <a:ext cx="8382000" cy="4800600"/>
          </a:xfrm>
          <a:prstGeom prst="rect">
            <a:avLst/>
          </a:prstGeom>
        </p:spPr>
      </p:pic>
    </p:spTree>
    <p:extLst>
      <p:ext uri="{BB962C8B-B14F-4D97-AF65-F5344CB8AC3E}">
        <p14:creationId xmlns:p14="http://schemas.microsoft.com/office/powerpoint/2010/main" val="28036007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62000"/>
          </a:xfrm>
        </p:spPr>
        <p:txBody>
          <a:bodyPr>
            <a:normAutofit fontScale="90000"/>
          </a:bodyPr>
          <a:lstStyle/>
          <a:p>
            <a:pPr algn="l"/>
            <a:r>
              <a:rPr lang="en-US" sz="2700" dirty="0" smtClean="0">
                <a:solidFill>
                  <a:srgbClr val="FF0000"/>
                </a:solidFill>
              </a:rPr>
              <a:t>Continuous common source epidemic</a:t>
            </a:r>
            <a:r>
              <a:rPr lang="en-US" sz="2700" dirty="0" smtClean="0"/>
              <a:t/>
            </a:r>
            <a:br>
              <a:rPr lang="en-US" sz="2700" dirty="0" smtClean="0"/>
            </a:br>
            <a:r>
              <a:rPr lang="en-US" sz="2700" dirty="0" smtClean="0"/>
              <a:t>Cholera (incubation period 1-3 days)</a:t>
            </a:r>
            <a:r>
              <a:rPr lang="en-US" dirty="0" smtClean="0"/>
              <a:t/>
            </a:r>
            <a:br>
              <a:rPr lang="en-US" dirty="0" smtClean="0"/>
            </a:br>
            <a:endParaRPr lang="en-MY" dirty="0"/>
          </a:p>
        </p:txBody>
      </p:sp>
      <p:pic>
        <p:nvPicPr>
          <p:cNvPr id="3" name="Picture 2"/>
          <p:cNvPicPr>
            <a:picLocks noChangeAspect="1"/>
          </p:cNvPicPr>
          <p:nvPr/>
        </p:nvPicPr>
        <p:blipFill>
          <a:blip r:embed="rId2"/>
          <a:stretch>
            <a:fillRect/>
          </a:stretch>
        </p:blipFill>
        <p:spPr>
          <a:xfrm>
            <a:off x="1216819" y="2209800"/>
            <a:ext cx="6710362" cy="3952342"/>
          </a:xfrm>
          <a:prstGeom prst="rect">
            <a:avLst/>
          </a:prstGeom>
        </p:spPr>
      </p:pic>
    </p:spTree>
    <p:extLst>
      <p:ext uri="{BB962C8B-B14F-4D97-AF65-F5344CB8AC3E}">
        <p14:creationId xmlns:p14="http://schemas.microsoft.com/office/powerpoint/2010/main" val="12681085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dirty="0" smtClean="0">
                <a:solidFill>
                  <a:srgbClr val="FF0000"/>
                </a:solidFill>
              </a:rPr>
              <a:t>Propagated epidemic (person to person)</a:t>
            </a:r>
            <a:r>
              <a:rPr lang="en-US" sz="2400" dirty="0" smtClean="0"/>
              <a:t/>
            </a:r>
            <a:br>
              <a:rPr lang="en-US" sz="2400" dirty="0" smtClean="0"/>
            </a:br>
            <a:r>
              <a:rPr lang="en-US" sz="2400" dirty="0" smtClean="0"/>
              <a:t>Measles (incubation period 7-18 days)</a:t>
            </a:r>
            <a:endParaRPr lang="en-MY" sz="2400" dirty="0"/>
          </a:p>
        </p:txBody>
      </p:sp>
      <p:pic>
        <p:nvPicPr>
          <p:cNvPr id="3" name="Picture 2"/>
          <p:cNvPicPr>
            <a:picLocks noChangeAspect="1"/>
          </p:cNvPicPr>
          <p:nvPr/>
        </p:nvPicPr>
        <p:blipFill>
          <a:blip r:embed="rId2"/>
          <a:stretch>
            <a:fillRect/>
          </a:stretch>
        </p:blipFill>
        <p:spPr>
          <a:xfrm>
            <a:off x="719447" y="1905000"/>
            <a:ext cx="7705105" cy="4429125"/>
          </a:xfrm>
          <a:prstGeom prst="rect">
            <a:avLst/>
          </a:prstGeom>
        </p:spPr>
      </p:pic>
    </p:spTree>
    <p:extLst>
      <p:ext uri="{BB962C8B-B14F-4D97-AF65-F5344CB8AC3E}">
        <p14:creationId xmlns:p14="http://schemas.microsoft.com/office/powerpoint/2010/main" val="1305027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534400" cy="6324600"/>
          </a:xfrm>
        </p:spPr>
        <p:txBody>
          <a:bodyPr>
            <a:normAutofit fontScale="92500"/>
          </a:bodyPr>
          <a:lstStyle/>
          <a:p>
            <a:pPr lvl="2"/>
            <a:r>
              <a:rPr lang="en-US" b="1" dirty="0" smtClean="0"/>
              <a:t>Mixed epidemic:</a:t>
            </a:r>
          </a:p>
          <a:p>
            <a:pPr lvl="3">
              <a:lnSpc>
                <a:spcPct val="150000"/>
              </a:lnSpc>
            </a:pPr>
            <a:r>
              <a:rPr lang="en-US" sz="2400" dirty="0" smtClean="0"/>
              <a:t>Results when victims of common source of epidemic have person-to-person (propagated) contact with others and spread the disease.</a:t>
            </a:r>
          </a:p>
          <a:p>
            <a:pPr lvl="3">
              <a:lnSpc>
                <a:spcPct val="150000"/>
              </a:lnSpc>
            </a:pPr>
            <a:r>
              <a:rPr lang="en-US" sz="2400" dirty="0" smtClean="0"/>
              <a:t>Example: People drinking contaminated (</a:t>
            </a:r>
            <a:r>
              <a:rPr lang="en-US" sz="2400" i="1" dirty="0" smtClean="0"/>
              <a:t>Salmonella typhi</a:t>
            </a:r>
            <a:r>
              <a:rPr lang="en-US" sz="2400" dirty="0" smtClean="0"/>
              <a:t>) water get </a:t>
            </a:r>
            <a:r>
              <a:rPr lang="en-US" sz="2400" dirty="0"/>
              <a:t>t</a:t>
            </a:r>
            <a:r>
              <a:rPr lang="en-US" sz="2400" dirty="0" smtClean="0"/>
              <a:t>yphoid fever (common source epidemic). </a:t>
            </a:r>
            <a:r>
              <a:rPr lang="en-MY" sz="2400" dirty="0"/>
              <a:t>The epidemic may continue to spread through faecal matter passing from person to person, if the people in the affected community do not improve their standards of personal hygiene, or if the water is not treated and made safe to drink. This type of spread of typhoid is called a propagated epidemic of typhoid.</a:t>
            </a:r>
          </a:p>
        </p:txBody>
      </p:sp>
    </p:spTree>
    <p:extLst>
      <p:ext uri="{BB962C8B-B14F-4D97-AF65-F5344CB8AC3E}">
        <p14:creationId xmlns:p14="http://schemas.microsoft.com/office/powerpoint/2010/main" val="22364546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533400" y="685800"/>
            <a:ext cx="8001000" cy="3505200"/>
          </a:xfrm>
          <a:prstGeom prst="rect">
            <a:avLst/>
          </a:prstGeom>
        </p:spPr>
      </p:pic>
    </p:spTree>
    <p:extLst>
      <p:ext uri="{BB962C8B-B14F-4D97-AF65-F5344CB8AC3E}">
        <p14:creationId xmlns:p14="http://schemas.microsoft.com/office/powerpoint/2010/main" val="19559369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0600" y="533400"/>
            <a:ext cx="6705600" cy="5397557"/>
          </a:xfrm>
          <a:prstGeom prst="rect">
            <a:avLst/>
          </a:prstGeom>
        </p:spPr>
      </p:pic>
    </p:spTree>
    <p:extLst>
      <p:ext uri="{BB962C8B-B14F-4D97-AF65-F5344CB8AC3E}">
        <p14:creationId xmlns:p14="http://schemas.microsoft.com/office/powerpoint/2010/main" val="11415431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096000"/>
          </a:xfrm>
        </p:spPr>
        <p:txBody>
          <a:bodyPr/>
          <a:lstStyle/>
          <a:p>
            <a:r>
              <a:rPr lang="en-US" dirty="0" smtClean="0">
                <a:solidFill>
                  <a:schemeClr val="tx2">
                    <a:lumMod val="60000"/>
                    <a:lumOff val="40000"/>
                  </a:schemeClr>
                </a:solidFill>
              </a:rPr>
              <a:t>Endemic</a:t>
            </a:r>
          </a:p>
          <a:p>
            <a:pPr lvl="1">
              <a:lnSpc>
                <a:spcPct val="150000"/>
              </a:lnSpc>
            </a:pPr>
            <a:r>
              <a:rPr lang="en-US" dirty="0" smtClean="0"/>
              <a:t>Refers to ongoing, usual or constant of a disease in a community or group of people.</a:t>
            </a:r>
          </a:p>
          <a:p>
            <a:pPr lvl="1">
              <a:lnSpc>
                <a:spcPct val="150000"/>
              </a:lnSpc>
            </a:pPr>
            <a:r>
              <a:rPr lang="en-US" dirty="0" smtClean="0"/>
              <a:t>For example if the number of new cases of influenza are consistent from year to year, it is endemic.</a:t>
            </a:r>
          </a:p>
          <a:p>
            <a:pPr lvl="1">
              <a:lnSpc>
                <a:spcPct val="150000"/>
              </a:lnSpc>
            </a:pPr>
            <a:r>
              <a:rPr lang="en-US" dirty="0" smtClean="0"/>
              <a:t>Number of new cases (incidence rate) of TB in Malaysia is 81–82 cases per 100,000 population.</a:t>
            </a:r>
            <a:endParaRPr lang="en-MY" dirty="0"/>
          </a:p>
        </p:txBody>
      </p:sp>
    </p:spTree>
    <p:extLst>
      <p:ext uri="{BB962C8B-B14F-4D97-AF65-F5344CB8AC3E}">
        <p14:creationId xmlns:p14="http://schemas.microsoft.com/office/powerpoint/2010/main" val="8091748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57200" y="2180828"/>
            <a:ext cx="7543800" cy="3701177"/>
          </a:xfrm>
          <a:prstGeom prst="rect">
            <a:avLst/>
          </a:prstGeom>
        </p:spPr>
      </p:pic>
    </p:spTree>
    <p:extLst>
      <p:ext uri="{BB962C8B-B14F-4D97-AF65-F5344CB8AC3E}">
        <p14:creationId xmlns:p14="http://schemas.microsoft.com/office/powerpoint/2010/main" val="1468618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Association Among </a:t>
            </a:r>
            <a:r>
              <a:rPr lang="en-US" dirty="0"/>
              <a:t>T</a:t>
            </a:r>
            <a:r>
              <a:rPr lang="en-US" dirty="0" smtClean="0"/>
              <a:t>erms</a:t>
            </a:r>
            <a:endParaRPr lang="en-MY" dirty="0"/>
          </a:p>
        </p:txBody>
      </p:sp>
      <p:sp>
        <p:nvSpPr>
          <p:cNvPr id="4" name="Rectangle 3"/>
          <p:cNvSpPr/>
          <p:nvPr/>
        </p:nvSpPr>
        <p:spPr>
          <a:xfrm>
            <a:off x="3505200" y="1447800"/>
            <a:ext cx="2133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Public Health</a:t>
            </a:r>
            <a:endParaRPr lang="en-MY" dirty="0"/>
          </a:p>
        </p:txBody>
      </p:sp>
      <p:sp>
        <p:nvSpPr>
          <p:cNvPr id="9" name="Rectangle 8"/>
          <p:cNvSpPr/>
          <p:nvPr/>
        </p:nvSpPr>
        <p:spPr>
          <a:xfrm>
            <a:off x="3505200" y="2514600"/>
            <a:ext cx="2133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Epidemiology</a:t>
            </a:r>
            <a:endParaRPr lang="en-MY" dirty="0"/>
          </a:p>
        </p:txBody>
      </p:sp>
      <p:sp>
        <p:nvSpPr>
          <p:cNvPr id="12" name="Rectangle 11"/>
          <p:cNvSpPr/>
          <p:nvPr/>
        </p:nvSpPr>
        <p:spPr>
          <a:xfrm>
            <a:off x="3352800" y="3581400"/>
            <a:ext cx="2514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Pharmacoepidemiology</a:t>
            </a:r>
            <a:endParaRPr lang="en-MY" dirty="0"/>
          </a:p>
        </p:txBody>
      </p:sp>
      <p:sp>
        <p:nvSpPr>
          <p:cNvPr id="13" name="Rectangle 12"/>
          <p:cNvSpPr/>
          <p:nvPr/>
        </p:nvSpPr>
        <p:spPr>
          <a:xfrm>
            <a:off x="3352800" y="5029200"/>
            <a:ext cx="2514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Post Marketing Surveillance</a:t>
            </a:r>
            <a:endParaRPr lang="en-MY" dirty="0"/>
          </a:p>
        </p:txBody>
      </p:sp>
      <p:sp>
        <p:nvSpPr>
          <p:cNvPr id="14" name="Rectangle 13"/>
          <p:cNvSpPr/>
          <p:nvPr/>
        </p:nvSpPr>
        <p:spPr>
          <a:xfrm>
            <a:off x="6172200" y="5035345"/>
            <a:ext cx="2514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Pharmacoeconomics</a:t>
            </a:r>
            <a:endParaRPr lang="en-MY" dirty="0"/>
          </a:p>
        </p:txBody>
      </p:sp>
      <p:sp>
        <p:nvSpPr>
          <p:cNvPr id="15" name="Rectangle 14"/>
          <p:cNvSpPr/>
          <p:nvPr/>
        </p:nvSpPr>
        <p:spPr>
          <a:xfrm>
            <a:off x="533400" y="5029200"/>
            <a:ext cx="2514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Pharmacovigilance</a:t>
            </a:r>
            <a:endParaRPr lang="en-MY" dirty="0"/>
          </a:p>
        </p:txBody>
      </p:sp>
      <p:cxnSp>
        <p:nvCxnSpPr>
          <p:cNvPr id="11" name="Straight Arrow Connector 10"/>
          <p:cNvCxnSpPr>
            <a:stCxn id="4" idx="2"/>
            <a:endCxn id="9" idx="0"/>
          </p:cNvCxnSpPr>
          <p:nvPr/>
        </p:nvCxnSpPr>
        <p:spPr>
          <a:xfrm>
            <a:off x="4572000" y="2133600"/>
            <a:ext cx="0" cy="38100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572000" y="3200400"/>
            <a:ext cx="0" cy="38100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5" idx="3"/>
            <a:endCxn id="13" idx="1"/>
          </p:cNvCxnSpPr>
          <p:nvPr/>
        </p:nvCxnSpPr>
        <p:spPr>
          <a:xfrm>
            <a:off x="3048000" y="5372100"/>
            <a:ext cx="304800" cy="0"/>
          </a:xfrm>
          <a:prstGeom prst="straightConnector1">
            <a:avLst/>
          </a:prstGeom>
          <a:ln w="22225">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870348" y="5386848"/>
            <a:ext cx="304800" cy="0"/>
          </a:xfrm>
          <a:prstGeom prst="straightConnector1">
            <a:avLst/>
          </a:prstGeom>
          <a:ln w="22225">
            <a:headEnd type="arrow"/>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2"/>
          <a:stretch>
            <a:fillRect/>
          </a:stretch>
        </p:blipFill>
        <p:spPr>
          <a:xfrm rot="17708791">
            <a:off x="2332345" y="4457704"/>
            <a:ext cx="1670494" cy="382629"/>
          </a:xfrm>
          <a:prstGeom prst="rect">
            <a:avLst/>
          </a:prstGeom>
        </p:spPr>
      </p:pic>
      <p:pic>
        <p:nvPicPr>
          <p:cNvPr id="21" name="Picture 20"/>
          <p:cNvPicPr>
            <a:picLocks noChangeAspect="1"/>
          </p:cNvPicPr>
          <p:nvPr/>
        </p:nvPicPr>
        <p:blipFill>
          <a:blip r:embed="rId2"/>
          <a:stretch>
            <a:fillRect/>
          </a:stretch>
        </p:blipFill>
        <p:spPr>
          <a:xfrm rot="14541871">
            <a:off x="5199908" y="4474042"/>
            <a:ext cx="1670494" cy="382629"/>
          </a:xfrm>
          <a:prstGeom prst="rect">
            <a:avLst/>
          </a:prstGeom>
        </p:spPr>
      </p:pic>
      <p:pic>
        <p:nvPicPr>
          <p:cNvPr id="22" name="Picture 21"/>
          <p:cNvPicPr>
            <a:picLocks noChangeAspect="1"/>
          </p:cNvPicPr>
          <p:nvPr/>
        </p:nvPicPr>
        <p:blipFill>
          <a:blip r:embed="rId2"/>
          <a:stretch>
            <a:fillRect/>
          </a:stretch>
        </p:blipFill>
        <p:spPr>
          <a:xfrm rot="16200000">
            <a:off x="3876457" y="4474041"/>
            <a:ext cx="1371601" cy="382629"/>
          </a:xfrm>
          <a:prstGeom prst="rect">
            <a:avLst/>
          </a:prstGeom>
        </p:spPr>
      </p:pic>
    </p:spTree>
    <p:extLst>
      <p:ext uri="{BB962C8B-B14F-4D97-AF65-F5344CB8AC3E}">
        <p14:creationId xmlns:p14="http://schemas.microsoft.com/office/powerpoint/2010/main" val="34999930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a:lnSpc>
                <a:spcPct val="150000"/>
              </a:lnSpc>
            </a:pPr>
            <a:r>
              <a:rPr lang="en-MY" dirty="0">
                <a:solidFill>
                  <a:schemeClr val="tx2">
                    <a:lumMod val="60000"/>
                    <a:lumOff val="40000"/>
                  </a:schemeClr>
                </a:solidFill>
              </a:rPr>
              <a:t>Sporadic</a:t>
            </a:r>
            <a:r>
              <a:rPr lang="en-MY" dirty="0"/>
              <a:t> </a:t>
            </a:r>
            <a:endParaRPr lang="en-MY" dirty="0" smtClean="0"/>
          </a:p>
          <a:p>
            <a:pPr lvl="1">
              <a:lnSpc>
                <a:spcPct val="150000"/>
              </a:lnSpc>
            </a:pPr>
            <a:r>
              <a:rPr lang="en-MY" dirty="0" smtClean="0"/>
              <a:t>refers </a:t>
            </a:r>
            <a:r>
              <a:rPr lang="en-MY" dirty="0"/>
              <a:t>to a disease that occurs infrequently and irregularly.</a:t>
            </a:r>
            <a:endParaRPr lang="en-US" dirty="0" smtClean="0"/>
          </a:p>
          <a:p>
            <a:pPr>
              <a:lnSpc>
                <a:spcPct val="150000"/>
              </a:lnSpc>
            </a:pPr>
            <a:r>
              <a:rPr lang="en-US" dirty="0" smtClean="0"/>
              <a:t>WHO, CDC, FDA are some of the global agencies monitoring epidemics, endemics and pandemics.</a:t>
            </a:r>
            <a:endParaRPr lang="en-MY" dirty="0"/>
          </a:p>
        </p:txBody>
      </p:sp>
    </p:spTree>
    <p:extLst>
      <p:ext uri="{BB962C8B-B14F-4D97-AF65-F5344CB8AC3E}">
        <p14:creationId xmlns:p14="http://schemas.microsoft.com/office/powerpoint/2010/main" val="3252002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Case Concepts in Epidemiology</a:t>
            </a:r>
            <a:endParaRPr lang="en-MY" dirty="0"/>
          </a:p>
        </p:txBody>
      </p:sp>
      <p:sp>
        <p:nvSpPr>
          <p:cNvPr id="3" name="Content Placeholder 2"/>
          <p:cNvSpPr>
            <a:spLocks noGrp="1"/>
          </p:cNvSpPr>
          <p:nvPr>
            <p:ph idx="1"/>
          </p:nvPr>
        </p:nvSpPr>
        <p:spPr>
          <a:xfrm>
            <a:off x="152400" y="1219200"/>
            <a:ext cx="8839200" cy="5486400"/>
          </a:xfrm>
        </p:spPr>
        <p:txBody>
          <a:bodyPr>
            <a:normAutofit fontScale="85000" lnSpcReduction="10000"/>
          </a:bodyPr>
          <a:lstStyle/>
          <a:p>
            <a:pPr>
              <a:lnSpc>
                <a:spcPct val="150000"/>
              </a:lnSpc>
            </a:pPr>
            <a:r>
              <a:rPr lang="en-US" b="1" dirty="0" smtClean="0"/>
              <a:t>Case:</a:t>
            </a:r>
            <a:r>
              <a:rPr lang="en-US" dirty="0" smtClean="0"/>
              <a:t> a person who has been diagnosed with a disease.</a:t>
            </a:r>
          </a:p>
          <a:p>
            <a:pPr>
              <a:lnSpc>
                <a:spcPct val="150000"/>
              </a:lnSpc>
            </a:pPr>
            <a:r>
              <a:rPr lang="en-US" b="1" dirty="0" smtClean="0"/>
              <a:t>Primary case:</a:t>
            </a:r>
            <a:r>
              <a:rPr lang="en-US" dirty="0" smtClean="0"/>
              <a:t> the first case in the population is the primary case.</a:t>
            </a:r>
          </a:p>
          <a:p>
            <a:pPr>
              <a:lnSpc>
                <a:spcPct val="150000"/>
              </a:lnSpc>
            </a:pPr>
            <a:r>
              <a:rPr lang="en-US" b="1" dirty="0" smtClean="0"/>
              <a:t>Index case:</a:t>
            </a:r>
            <a:r>
              <a:rPr lang="en-US" dirty="0" smtClean="0"/>
              <a:t> the first disease case brought to the attention of the epidemiologist is the index case.</a:t>
            </a:r>
          </a:p>
          <a:p>
            <a:pPr>
              <a:lnSpc>
                <a:spcPct val="150000"/>
              </a:lnSpc>
            </a:pPr>
            <a:r>
              <a:rPr lang="en-US" b="1" dirty="0" smtClean="0"/>
              <a:t>Secondary cases</a:t>
            </a:r>
            <a:r>
              <a:rPr lang="en-US" dirty="0" smtClean="0"/>
              <a:t>: once the disease has been introduced in the population and who became infected from contact with primary cases.</a:t>
            </a:r>
            <a:endParaRPr lang="en-MY" dirty="0"/>
          </a:p>
        </p:txBody>
      </p:sp>
    </p:spTree>
    <p:extLst>
      <p:ext uri="{BB962C8B-B14F-4D97-AF65-F5344CB8AC3E}">
        <p14:creationId xmlns:p14="http://schemas.microsoft.com/office/powerpoint/2010/main" val="32605581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096000"/>
          </a:xfrm>
        </p:spPr>
        <p:txBody>
          <a:bodyPr>
            <a:normAutofit fontScale="92500" lnSpcReduction="20000"/>
          </a:bodyPr>
          <a:lstStyle/>
          <a:p>
            <a:pPr>
              <a:lnSpc>
                <a:spcPct val="150000"/>
              </a:lnSpc>
            </a:pPr>
            <a:r>
              <a:rPr lang="en-US" b="1" dirty="0" smtClean="0"/>
              <a:t>Suspected case: </a:t>
            </a:r>
            <a:r>
              <a:rPr lang="en-US" dirty="0" smtClean="0"/>
              <a:t>an individual or group of individuals who have all signs and symptoms consistent with a disease but have not been diagnosed.</a:t>
            </a:r>
          </a:p>
          <a:p>
            <a:pPr>
              <a:lnSpc>
                <a:spcPct val="150000"/>
              </a:lnSpc>
            </a:pPr>
            <a:r>
              <a:rPr lang="en-US" b="1" dirty="0" smtClean="0"/>
              <a:t>Confirmed case:</a:t>
            </a:r>
            <a:r>
              <a:rPr lang="en-US" dirty="0" smtClean="0"/>
              <a:t> a case after confirm diagnosis.</a:t>
            </a:r>
          </a:p>
          <a:p>
            <a:pPr>
              <a:lnSpc>
                <a:spcPct val="150000"/>
              </a:lnSpc>
            </a:pPr>
            <a:r>
              <a:rPr lang="en-US" b="1" dirty="0" smtClean="0"/>
              <a:t>Case severity:</a:t>
            </a:r>
            <a:r>
              <a:rPr lang="en-US" dirty="0" smtClean="0"/>
              <a:t> reflects severity of illness. One of the measures of case severity is length of hospital stay.</a:t>
            </a:r>
          </a:p>
          <a:p>
            <a:pPr>
              <a:lnSpc>
                <a:spcPct val="150000"/>
              </a:lnSpc>
            </a:pPr>
            <a:r>
              <a:rPr lang="en-US" b="1" dirty="0"/>
              <a:t>Presumptive case: </a:t>
            </a:r>
            <a:r>
              <a:rPr lang="en-US" dirty="0" smtClean="0"/>
              <a:t>a case that has not been diagnosed but suspected. More towards using ethical use of words</a:t>
            </a:r>
            <a:endParaRPr lang="en-MY" dirty="0"/>
          </a:p>
        </p:txBody>
      </p:sp>
    </p:spTree>
    <p:extLst>
      <p:ext uri="{BB962C8B-B14F-4D97-AF65-F5344CB8AC3E}">
        <p14:creationId xmlns:p14="http://schemas.microsoft.com/office/powerpoint/2010/main" val="26127144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Epidemiology triangle</a:t>
            </a:r>
            <a:endParaRPr lang="en-MY"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00200" y="1600200"/>
            <a:ext cx="6172200"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4038600" y="3581400"/>
            <a:ext cx="1219200" cy="762000"/>
          </a:xfrm>
          <a:prstGeom prst="rect">
            <a:avLst/>
          </a:prstGeom>
          <a:gradFill>
            <a:gsLst>
              <a:gs pos="0">
                <a:schemeClr val="accent6">
                  <a:tint val="50000"/>
                  <a:satMod val="300000"/>
                </a:schemeClr>
              </a:gs>
              <a:gs pos="72000">
                <a:schemeClr val="accent6">
                  <a:tint val="37000"/>
                  <a:satMod val="300000"/>
                </a:schemeClr>
              </a:gs>
              <a:gs pos="100000">
                <a:schemeClr val="accent6">
                  <a:tint val="15000"/>
                  <a:satMod val="350000"/>
                </a:schemeClr>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b="1" dirty="0" smtClean="0"/>
              <a:t>TIME</a:t>
            </a:r>
            <a:endParaRPr lang="en-MY" sz="2800" b="1" dirty="0"/>
          </a:p>
        </p:txBody>
      </p:sp>
    </p:spTree>
    <p:extLst>
      <p:ext uri="{BB962C8B-B14F-4D97-AF65-F5344CB8AC3E}">
        <p14:creationId xmlns:p14="http://schemas.microsoft.com/office/powerpoint/2010/main" val="31655067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0" y="381000"/>
            <a:ext cx="7391400" cy="579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rot="20642784">
            <a:off x="76200" y="990600"/>
            <a:ext cx="1752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Intrinsic factors</a:t>
            </a:r>
            <a:endParaRPr lang="en-MY" dirty="0"/>
          </a:p>
        </p:txBody>
      </p:sp>
      <p:sp>
        <p:nvSpPr>
          <p:cNvPr id="3" name="Oval 2"/>
          <p:cNvSpPr/>
          <p:nvPr/>
        </p:nvSpPr>
        <p:spPr>
          <a:xfrm rot="20670363">
            <a:off x="0" y="1649362"/>
            <a:ext cx="2819400" cy="10176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Affect a person’s susceptibility and response to an agent</a:t>
            </a:r>
            <a:endParaRPr lang="en-MY" sz="1600" dirty="0"/>
          </a:p>
        </p:txBody>
      </p:sp>
      <p:sp>
        <p:nvSpPr>
          <p:cNvPr id="5" name="Rectangle 4"/>
          <p:cNvSpPr/>
          <p:nvPr/>
        </p:nvSpPr>
        <p:spPr>
          <a:xfrm rot="807700">
            <a:off x="76200" y="3733800"/>
            <a:ext cx="1752600" cy="6096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Extrinsic factors</a:t>
            </a:r>
            <a:endParaRPr lang="en-MY" dirty="0"/>
          </a:p>
        </p:txBody>
      </p:sp>
      <p:sp>
        <p:nvSpPr>
          <p:cNvPr id="4" name="Oval 3"/>
          <p:cNvSpPr/>
          <p:nvPr/>
        </p:nvSpPr>
        <p:spPr>
          <a:xfrm rot="1200687">
            <a:off x="-8198" y="4472337"/>
            <a:ext cx="2133600" cy="12192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Affect the agent and opportunity for exposure</a:t>
            </a:r>
            <a:endParaRPr lang="en-MY" sz="1600" dirty="0"/>
          </a:p>
        </p:txBody>
      </p:sp>
      <p:sp>
        <p:nvSpPr>
          <p:cNvPr id="6" name="7-Point Star 5"/>
          <p:cNvSpPr/>
          <p:nvPr/>
        </p:nvSpPr>
        <p:spPr>
          <a:xfrm>
            <a:off x="4572000" y="2514600"/>
            <a:ext cx="1295400" cy="762000"/>
          </a:xfrm>
          <a:prstGeom prst="star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TIME</a:t>
            </a:r>
            <a:endParaRPr lang="en-MY" b="1" dirty="0">
              <a:solidFill>
                <a:schemeClr val="tx1"/>
              </a:solidFill>
            </a:endParaRPr>
          </a:p>
        </p:txBody>
      </p:sp>
    </p:spTree>
    <p:extLst>
      <p:ext uri="{BB962C8B-B14F-4D97-AF65-F5344CB8AC3E}">
        <p14:creationId xmlns:p14="http://schemas.microsoft.com/office/powerpoint/2010/main" val="37667169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324600"/>
          </a:xfrm>
        </p:spPr>
        <p:txBody>
          <a:bodyPr>
            <a:normAutofit fontScale="92500"/>
          </a:bodyPr>
          <a:lstStyle/>
          <a:p>
            <a:r>
              <a:rPr lang="en-MY" dirty="0"/>
              <a:t>The Triangle has three corners (called vertices): </a:t>
            </a:r>
          </a:p>
          <a:p>
            <a:pPr lvl="1">
              <a:lnSpc>
                <a:spcPct val="150000"/>
              </a:lnSpc>
            </a:pPr>
            <a:r>
              <a:rPr lang="en-MY" u="sng" dirty="0" smtClean="0">
                <a:solidFill>
                  <a:srgbClr val="C00000"/>
                </a:solidFill>
              </a:rPr>
              <a:t>Agent</a:t>
            </a:r>
            <a:r>
              <a:rPr lang="en-MY" dirty="0">
                <a:solidFill>
                  <a:srgbClr val="C00000"/>
                </a:solidFill>
              </a:rPr>
              <a:t>,</a:t>
            </a:r>
            <a:r>
              <a:rPr lang="en-MY" dirty="0"/>
              <a:t> or microbe that causes the disease </a:t>
            </a:r>
            <a:r>
              <a:rPr lang="en-MY" dirty="0" smtClean="0"/>
              <a:t>(</a:t>
            </a:r>
            <a:r>
              <a:rPr lang="en-MY" dirty="0"/>
              <a:t>the </a:t>
            </a:r>
            <a:r>
              <a:rPr lang="en-MY" dirty="0" smtClean="0"/>
              <a:t>“</a:t>
            </a:r>
            <a:r>
              <a:rPr lang="en-MY" dirty="0" smtClean="0">
                <a:solidFill>
                  <a:schemeClr val="accent6">
                    <a:lumMod val="75000"/>
                  </a:schemeClr>
                </a:solidFill>
              </a:rPr>
              <a:t>WHAT</a:t>
            </a:r>
            <a:r>
              <a:rPr lang="en-MY" dirty="0" smtClean="0"/>
              <a:t>” </a:t>
            </a:r>
            <a:r>
              <a:rPr lang="en-MY" dirty="0"/>
              <a:t>of the Triangle) </a:t>
            </a:r>
            <a:endParaRPr lang="en-MY" dirty="0" smtClean="0"/>
          </a:p>
          <a:p>
            <a:pPr lvl="2">
              <a:lnSpc>
                <a:spcPct val="150000"/>
              </a:lnSpc>
            </a:pPr>
            <a:r>
              <a:rPr lang="en-US" altLang="en-US" dirty="0" smtClean="0"/>
              <a:t>Can </a:t>
            </a:r>
            <a:r>
              <a:rPr lang="en-US" altLang="en-US" dirty="0"/>
              <a:t>be bacteria, virus, parasite, fungus, mold</a:t>
            </a:r>
          </a:p>
          <a:p>
            <a:pPr lvl="2">
              <a:lnSpc>
                <a:spcPct val="90000"/>
              </a:lnSpc>
            </a:pPr>
            <a:r>
              <a:rPr lang="en-US" altLang="en-US" dirty="0"/>
              <a:t>Chemicals (solvents), Radiation, heat, natural toxins (snake or spider venom)</a:t>
            </a:r>
          </a:p>
          <a:p>
            <a:pPr lvl="1">
              <a:lnSpc>
                <a:spcPct val="150000"/>
              </a:lnSpc>
            </a:pPr>
            <a:r>
              <a:rPr lang="en-MY" u="sng" dirty="0" smtClean="0">
                <a:solidFill>
                  <a:srgbClr val="C00000"/>
                </a:solidFill>
              </a:rPr>
              <a:t>Host</a:t>
            </a:r>
            <a:r>
              <a:rPr lang="en-MY" dirty="0"/>
              <a:t>, or organism </a:t>
            </a:r>
            <a:r>
              <a:rPr lang="en-MY" dirty="0" smtClean="0"/>
              <a:t>harbouring </a:t>
            </a:r>
            <a:r>
              <a:rPr lang="en-MY" dirty="0"/>
              <a:t>the disease </a:t>
            </a:r>
            <a:r>
              <a:rPr lang="en-MY" dirty="0" smtClean="0"/>
              <a:t>(</a:t>
            </a:r>
            <a:r>
              <a:rPr lang="en-MY" dirty="0"/>
              <a:t>the </a:t>
            </a:r>
            <a:r>
              <a:rPr lang="en-MY" dirty="0" smtClean="0"/>
              <a:t>“</a:t>
            </a:r>
            <a:r>
              <a:rPr lang="en-MY" dirty="0" smtClean="0">
                <a:solidFill>
                  <a:schemeClr val="accent6">
                    <a:lumMod val="75000"/>
                  </a:schemeClr>
                </a:solidFill>
              </a:rPr>
              <a:t>WHO</a:t>
            </a:r>
            <a:r>
              <a:rPr lang="en-MY" dirty="0" smtClean="0"/>
              <a:t>” </a:t>
            </a:r>
            <a:r>
              <a:rPr lang="en-MY" dirty="0"/>
              <a:t>of the Triangle</a:t>
            </a:r>
            <a:r>
              <a:rPr lang="en-MY" dirty="0" smtClean="0"/>
              <a:t>). </a:t>
            </a:r>
            <a:r>
              <a:rPr lang="en-US" altLang="en-US" dirty="0"/>
              <a:t>Level of immunity, genetic make-up, state of health, and overall fitness within the host can determine the effect </a:t>
            </a:r>
            <a:r>
              <a:rPr lang="en-US" altLang="en-US" dirty="0" smtClean="0"/>
              <a:t>a </a:t>
            </a:r>
            <a:r>
              <a:rPr lang="en-US" altLang="en-US" dirty="0"/>
              <a:t>disease organism can have </a:t>
            </a:r>
            <a:r>
              <a:rPr lang="en-US" altLang="en-US" dirty="0" smtClean="0"/>
              <a:t>on it.</a:t>
            </a:r>
            <a:endParaRPr lang="en-MY" dirty="0" smtClean="0"/>
          </a:p>
          <a:p>
            <a:pPr lvl="2">
              <a:lnSpc>
                <a:spcPct val="150000"/>
              </a:lnSpc>
            </a:pPr>
            <a:r>
              <a:rPr lang="en-MY" dirty="0" smtClean="0"/>
              <a:t>can be mosquitoes, chimpanzees, humans </a:t>
            </a:r>
            <a:endParaRPr lang="en-MY" dirty="0"/>
          </a:p>
        </p:txBody>
      </p:sp>
    </p:spTree>
    <p:extLst>
      <p:ext uri="{BB962C8B-B14F-4D97-AF65-F5344CB8AC3E}">
        <p14:creationId xmlns:p14="http://schemas.microsoft.com/office/powerpoint/2010/main" val="41241722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43600"/>
          </a:xfrm>
        </p:spPr>
        <p:txBody>
          <a:bodyPr>
            <a:normAutofit/>
          </a:bodyPr>
          <a:lstStyle/>
          <a:p>
            <a:pPr lvl="1">
              <a:lnSpc>
                <a:spcPct val="150000"/>
              </a:lnSpc>
            </a:pPr>
            <a:r>
              <a:rPr lang="en-MY" u="sng" dirty="0">
                <a:solidFill>
                  <a:srgbClr val="C00000"/>
                </a:solidFill>
              </a:rPr>
              <a:t>Environment</a:t>
            </a:r>
            <a:r>
              <a:rPr lang="en-MY" dirty="0">
                <a:solidFill>
                  <a:srgbClr val="C00000"/>
                </a:solidFill>
              </a:rPr>
              <a:t>,</a:t>
            </a:r>
            <a:r>
              <a:rPr lang="en-MY" dirty="0"/>
              <a:t> or those external factors that </a:t>
            </a:r>
            <a:r>
              <a:rPr lang="en-MY" dirty="0" smtClean="0"/>
              <a:t>cause </a:t>
            </a:r>
            <a:r>
              <a:rPr lang="en-MY" dirty="0"/>
              <a:t>or allow disease transmission (the </a:t>
            </a:r>
            <a:r>
              <a:rPr lang="en-MY" dirty="0" smtClean="0"/>
              <a:t>“</a:t>
            </a:r>
            <a:r>
              <a:rPr lang="en-MY" dirty="0" smtClean="0">
                <a:solidFill>
                  <a:schemeClr val="accent6">
                    <a:lumMod val="75000"/>
                  </a:schemeClr>
                </a:solidFill>
              </a:rPr>
              <a:t>WHERE</a:t>
            </a:r>
            <a:r>
              <a:rPr lang="en-MY" dirty="0" smtClean="0"/>
              <a:t>” </a:t>
            </a:r>
            <a:r>
              <a:rPr lang="en-MY" dirty="0"/>
              <a:t>of the Triangle</a:t>
            </a:r>
            <a:r>
              <a:rPr lang="en-MY" dirty="0" smtClean="0"/>
              <a:t>). </a:t>
            </a:r>
            <a:r>
              <a:rPr lang="en-MY" u="sng" dirty="0" smtClean="0">
                <a:solidFill>
                  <a:schemeClr val="accent4">
                    <a:lumMod val="75000"/>
                  </a:schemeClr>
                </a:solidFill>
              </a:rPr>
              <a:t>Environment could be within a host</a:t>
            </a:r>
          </a:p>
          <a:p>
            <a:pPr lvl="2">
              <a:lnSpc>
                <a:spcPct val="150000"/>
              </a:lnSpc>
            </a:pPr>
            <a:r>
              <a:rPr lang="en-US" altLang="en-US" dirty="0"/>
              <a:t>Environmental factors can include the biological aspects as well as the social, cultural, and physical aspects of the </a:t>
            </a:r>
            <a:r>
              <a:rPr lang="en-US" altLang="en-US" dirty="0" smtClean="0"/>
              <a:t>environment.</a:t>
            </a:r>
          </a:p>
          <a:p>
            <a:pPr lvl="1">
              <a:lnSpc>
                <a:spcPct val="150000"/>
              </a:lnSpc>
            </a:pPr>
            <a:r>
              <a:rPr lang="en-US" altLang="en-US" dirty="0" smtClean="0">
                <a:solidFill>
                  <a:srgbClr val="C00000"/>
                </a:solidFill>
              </a:rPr>
              <a:t>Time</a:t>
            </a:r>
            <a:r>
              <a:rPr lang="en-US" altLang="en-US" dirty="0" smtClean="0"/>
              <a:t> </a:t>
            </a:r>
            <a:r>
              <a:rPr lang="en-US" altLang="en-US" dirty="0"/>
              <a:t>accounts for incubation periods, life expectancy of the host or pathogen, duration of the course of illness or condition</a:t>
            </a:r>
            <a:r>
              <a:rPr lang="en-US" altLang="en-US" dirty="0" smtClean="0"/>
              <a:t>.</a:t>
            </a:r>
            <a:endParaRPr lang="en-MY" dirty="0" smtClean="0"/>
          </a:p>
          <a:p>
            <a:pPr marL="457200" lvl="1" indent="0">
              <a:lnSpc>
                <a:spcPct val="150000"/>
              </a:lnSpc>
              <a:buNone/>
            </a:pPr>
            <a:endParaRPr lang="en-MY" dirty="0"/>
          </a:p>
        </p:txBody>
      </p:sp>
    </p:spTree>
    <p:extLst>
      <p:ext uri="{BB962C8B-B14F-4D97-AF65-F5344CB8AC3E}">
        <p14:creationId xmlns:p14="http://schemas.microsoft.com/office/powerpoint/2010/main" val="25896501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lgn="just">
              <a:lnSpc>
                <a:spcPct val="150000"/>
              </a:lnSpc>
            </a:pPr>
            <a:r>
              <a:rPr lang="en-US" altLang="en-US" dirty="0"/>
              <a:t>The mission of the epidemiologist is to break one of the legs of the triangle, which disrupts the connection between environment, host, and agent, stopping the continuation of an outbreak.</a:t>
            </a:r>
          </a:p>
          <a:p>
            <a:pPr marL="0" indent="0">
              <a:buNone/>
            </a:pPr>
            <a:endParaRPr lang="en-MY" dirty="0"/>
          </a:p>
        </p:txBody>
      </p:sp>
    </p:spTree>
    <p:extLst>
      <p:ext uri="{BB962C8B-B14F-4D97-AF65-F5344CB8AC3E}">
        <p14:creationId xmlns:p14="http://schemas.microsoft.com/office/powerpoint/2010/main" val="40846781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324600"/>
          </a:xfrm>
        </p:spPr>
        <p:txBody>
          <a:bodyPr>
            <a:normAutofit/>
          </a:bodyPr>
          <a:lstStyle/>
          <a:p>
            <a:pPr fontAlgn="base"/>
            <a:r>
              <a:rPr lang="en-US" dirty="0" smtClean="0"/>
              <a:t>Epidemiology triangle case study</a:t>
            </a:r>
            <a:endParaRPr lang="en-MY" dirty="0" smtClean="0"/>
          </a:p>
          <a:p>
            <a:pPr lvl="1" fontAlgn="base"/>
            <a:r>
              <a:rPr lang="en-MY" sz="3200" dirty="0" smtClean="0">
                <a:solidFill>
                  <a:srgbClr val="C00000"/>
                </a:solidFill>
              </a:rPr>
              <a:t>Agent</a:t>
            </a:r>
            <a:r>
              <a:rPr lang="en-MY" sz="3200" dirty="0" smtClean="0"/>
              <a:t> </a:t>
            </a:r>
            <a:r>
              <a:rPr lang="en-MY" sz="3200" dirty="0"/>
              <a:t>= </a:t>
            </a:r>
            <a:r>
              <a:rPr lang="en-MY" sz="3200" i="1" dirty="0" smtClean="0"/>
              <a:t>Vibrio </a:t>
            </a:r>
            <a:r>
              <a:rPr lang="en-MY" sz="3200" i="1" dirty="0" err="1" smtClean="0"/>
              <a:t>cholerae</a:t>
            </a:r>
            <a:r>
              <a:rPr lang="en-MY" sz="3200" i="1" dirty="0" smtClean="0"/>
              <a:t> </a:t>
            </a:r>
            <a:r>
              <a:rPr lang="en-MY" sz="3200" dirty="0"/>
              <a:t> </a:t>
            </a:r>
          </a:p>
          <a:p>
            <a:pPr lvl="1" fontAlgn="base"/>
            <a:r>
              <a:rPr lang="en-MY" sz="3200" dirty="0">
                <a:solidFill>
                  <a:srgbClr val="C00000"/>
                </a:solidFill>
              </a:rPr>
              <a:t>Host</a:t>
            </a:r>
            <a:r>
              <a:rPr lang="en-MY" sz="3200" dirty="0"/>
              <a:t>= </a:t>
            </a:r>
            <a:r>
              <a:rPr lang="en-MY" sz="3200" dirty="0" smtClean="0"/>
              <a:t>Humans </a:t>
            </a:r>
            <a:r>
              <a:rPr lang="en-MY" sz="3200" dirty="0"/>
              <a:t>living in the region</a:t>
            </a:r>
          </a:p>
          <a:p>
            <a:pPr lvl="1" fontAlgn="base"/>
            <a:r>
              <a:rPr lang="en-MY" sz="3200" dirty="0">
                <a:solidFill>
                  <a:srgbClr val="C00000"/>
                </a:solidFill>
              </a:rPr>
              <a:t>Environment</a:t>
            </a:r>
            <a:r>
              <a:rPr lang="en-MY" sz="3200" dirty="0"/>
              <a:t> = T</a:t>
            </a:r>
            <a:r>
              <a:rPr lang="en-MY" sz="3200" dirty="0" smtClean="0"/>
              <a:t>he </a:t>
            </a:r>
            <a:r>
              <a:rPr lang="en-MY" sz="3200" dirty="0"/>
              <a:t>water systems within the country</a:t>
            </a:r>
          </a:p>
          <a:p>
            <a:pPr lvl="1" fontAlgn="base"/>
            <a:r>
              <a:rPr lang="en-MY" sz="3200" dirty="0"/>
              <a:t>To break the </a:t>
            </a:r>
            <a:r>
              <a:rPr lang="en-MY" sz="3200" dirty="0" smtClean="0"/>
              <a:t>cycle: </a:t>
            </a:r>
            <a:r>
              <a:rPr lang="en-MY" sz="3200" dirty="0" smtClean="0">
                <a:solidFill>
                  <a:schemeClr val="tx2">
                    <a:lumMod val="60000"/>
                    <a:lumOff val="40000"/>
                  </a:schemeClr>
                </a:solidFill>
              </a:rPr>
              <a:t>environment</a:t>
            </a:r>
            <a:r>
              <a:rPr lang="en-MY" sz="3200" dirty="0" smtClean="0">
                <a:solidFill>
                  <a:schemeClr val="tx2">
                    <a:lumMod val="60000"/>
                    <a:lumOff val="40000"/>
                  </a:schemeClr>
                </a:solidFill>
                <a:sym typeface="Wingdings" panose="05000000000000000000" pitchFamily="2" charset="2"/>
              </a:rPr>
              <a:t> host</a:t>
            </a:r>
            <a:r>
              <a:rPr lang="en-MY" sz="3200" dirty="0" smtClean="0">
                <a:solidFill>
                  <a:schemeClr val="tx2">
                    <a:lumMod val="60000"/>
                    <a:lumOff val="40000"/>
                  </a:schemeClr>
                </a:solidFill>
              </a:rPr>
              <a:t>. </a:t>
            </a:r>
            <a:r>
              <a:rPr lang="en-MY" sz="3200" dirty="0"/>
              <a:t>This is because if the governments were able to clean up the water supply in the country than the spread of the disease would no longer be possible (Cholera in Sierra Leone: the case study of an outbreak, 2012).</a:t>
            </a:r>
          </a:p>
          <a:p>
            <a:endParaRPr lang="en-MY" dirty="0"/>
          </a:p>
        </p:txBody>
      </p:sp>
    </p:spTree>
    <p:extLst>
      <p:ext uri="{BB962C8B-B14F-4D97-AF65-F5344CB8AC3E}">
        <p14:creationId xmlns:p14="http://schemas.microsoft.com/office/powerpoint/2010/main" val="2067255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915400" cy="6477000"/>
          </a:xfrm>
        </p:spPr>
        <p:txBody>
          <a:bodyPr>
            <a:normAutofit fontScale="92500" lnSpcReduction="10000"/>
          </a:bodyPr>
          <a:lstStyle/>
          <a:p>
            <a:pPr fontAlgn="base"/>
            <a:r>
              <a:rPr lang="en-US" dirty="0" smtClean="0"/>
              <a:t>Exercise 1</a:t>
            </a:r>
            <a:endParaRPr lang="en-MY" dirty="0" smtClean="0"/>
          </a:p>
          <a:p>
            <a:pPr lvl="1" fontAlgn="base">
              <a:lnSpc>
                <a:spcPct val="150000"/>
              </a:lnSpc>
            </a:pPr>
            <a:r>
              <a:rPr lang="en-MY" dirty="0" smtClean="0">
                <a:solidFill>
                  <a:srgbClr val="C00000"/>
                </a:solidFill>
              </a:rPr>
              <a:t>Agent</a:t>
            </a:r>
            <a:r>
              <a:rPr lang="en-MY" dirty="0" smtClean="0"/>
              <a:t> </a:t>
            </a:r>
            <a:r>
              <a:rPr lang="en-MY" dirty="0"/>
              <a:t>= </a:t>
            </a:r>
            <a:r>
              <a:rPr lang="en-MY" i="1" dirty="0" smtClean="0"/>
              <a:t>Plasmodium</a:t>
            </a:r>
            <a:r>
              <a:rPr lang="en-MY" i="1" dirty="0"/>
              <a:t> </a:t>
            </a:r>
            <a:r>
              <a:rPr lang="en-MY" i="1" dirty="0" smtClean="0"/>
              <a:t>falciparum</a:t>
            </a:r>
            <a:endParaRPr lang="en-MY" i="1" dirty="0"/>
          </a:p>
          <a:p>
            <a:pPr lvl="1" fontAlgn="base">
              <a:lnSpc>
                <a:spcPct val="150000"/>
              </a:lnSpc>
            </a:pPr>
            <a:r>
              <a:rPr lang="en-MY" dirty="0" smtClean="0">
                <a:solidFill>
                  <a:srgbClr val="C00000"/>
                </a:solidFill>
              </a:rPr>
              <a:t>Hosts</a:t>
            </a:r>
            <a:r>
              <a:rPr lang="en-MY" dirty="0" smtClean="0"/>
              <a:t>= Humans and female </a:t>
            </a:r>
            <a:r>
              <a:rPr lang="en-MY" i="1" dirty="0"/>
              <a:t>A</a:t>
            </a:r>
            <a:r>
              <a:rPr lang="en-MY" i="1" dirty="0" smtClean="0"/>
              <a:t>nopheles</a:t>
            </a:r>
            <a:r>
              <a:rPr lang="en-MY" dirty="0" smtClean="0"/>
              <a:t> mosquitoes (vector)</a:t>
            </a:r>
            <a:endParaRPr lang="en-MY" dirty="0"/>
          </a:p>
          <a:p>
            <a:pPr lvl="1" fontAlgn="base">
              <a:lnSpc>
                <a:spcPct val="150000"/>
              </a:lnSpc>
            </a:pPr>
            <a:r>
              <a:rPr lang="en-MY" dirty="0">
                <a:solidFill>
                  <a:srgbClr val="C00000"/>
                </a:solidFill>
              </a:rPr>
              <a:t>Environment</a:t>
            </a:r>
            <a:r>
              <a:rPr lang="en-MY" dirty="0"/>
              <a:t> = W</a:t>
            </a:r>
            <a:r>
              <a:rPr lang="en-MY" dirty="0" smtClean="0"/>
              <a:t>atery breeding places</a:t>
            </a:r>
            <a:endParaRPr lang="en-MY" dirty="0"/>
          </a:p>
          <a:p>
            <a:pPr lvl="1" fontAlgn="base">
              <a:lnSpc>
                <a:spcPct val="150000"/>
              </a:lnSpc>
            </a:pPr>
            <a:r>
              <a:rPr lang="en-MY" dirty="0"/>
              <a:t>To break the </a:t>
            </a:r>
            <a:r>
              <a:rPr lang="en-MY" dirty="0" smtClean="0"/>
              <a:t>cycle ??????</a:t>
            </a:r>
          </a:p>
          <a:p>
            <a:pPr fontAlgn="base">
              <a:lnSpc>
                <a:spcPct val="150000"/>
              </a:lnSpc>
            </a:pPr>
            <a:r>
              <a:rPr lang="en-US" dirty="0" smtClean="0"/>
              <a:t>Exercise 2</a:t>
            </a:r>
          </a:p>
          <a:p>
            <a:pPr lvl="1" fontAlgn="base">
              <a:lnSpc>
                <a:spcPct val="150000"/>
              </a:lnSpc>
            </a:pPr>
            <a:r>
              <a:rPr lang="en-MY" dirty="0">
                <a:solidFill>
                  <a:srgbClr val="C00000"/>
                </a:solidFill>
              </a:rPr>
              <a:t>Agent</a:t>
            </a:r>
            <a:r>
              <a:rPr lang="en-MY" dirty="0"/>
              <a:t> = </a:t>
            </a:r>
            <a:r>
              <a:rPr lang="en-MY" i="1" dirty="0" smtClean="0"/>
              <a:t>Mycobacterium tuberculosis</a:t>
            </a:r>
            <a:endParaRPr lang="en-MY" i="1" dirty="0"/>
          </a:p>
          <a:p>
            <a:pPr lvl="1" fontAlgn="base">
              <a:lnSpc>
                <a:spcPct val="150000"/>
              </a:lnSpc>
            </a:pPr>
            <a:r>
              <a:rPr lang="en-MY" dirty="0">
                <a:solidFill>
                  <a:srgbClr val="C00000"/>
                </a:solidFill>
              </a:rPr>
              <a:t>Host</a:t>
            </a:r>
            <a:r>
              <a:rPr lang="en-MY" dirty="0"/>
              <a:t>= </a:t>
            </a:r>
            <a:r>
              <a:rPr lang="en-MY" dirty="0" smtClean="0"/>
              <a:t>Humans</a:t>
            </a:r>
            <a:endParaRPr lang="en-MY" dirty="0"/>
          </a:p>
          <a:p>
            <a:pPr lvl="1" fontAlgn="base">
              <a:lnSpc>
                <a:spcPct val="150000"/>
              </a:lnSpc>
            </a:pPr>
            <a:r>
              <a:rPr lang="en-MY" dirty="0">
                <a:solidFill>
                  <a:srgbClr val="C00000"/>
                </a:solidFill>
              </a:rPr>
              <a:t>Environment</a:t>
            </a:r>
            <a:r>
              <a:rPr lang="en-MY" dirty="0"/>
              <a:t> = </a:t>
            </a:r>
            <a:r>
              <a:rPr lang="en-MY" dirty="0" smtClean="0"/>
              <a:t>Crowded areas</a:t>
            </a:r>
            <a:endParaRPr lang="en-MY" dirty="0"/>
          </a:p>
          <a:p>
            <a:pPr lvl="1" fontAlgn="base">
              <a:lnSpc>
                <a:spcPct val="150000"/>
              </a:lnSpc>
            </a:pPr>
            <a:r>
              <a:rPr lang="en-MY" dirty="0"/>
              <a:t>To break the </a:t>
            </a:r>
            <a:r>
              <a:rPr lang="en-MY" dirty="0" smtClean="0"/>
              <a:t>cycle </a:t>
            </a:r>
            <a:r>
              <a:rPr lang="en-MY" dirty="0"/>
              <a:t>??????</a:t>
            </a:r>
          </a:p>
          <a:p>
            <a:pPr fontAlgn="base"/>
            <a:endParaRPr lang="en-MY" dirty="0"/>
          </a:p>
        </p:txBody>
      </p:sp>
    </p:spTree>
    <p:extLst>
      <p:ext uri="{BB962C8B-B14F-4D97-AF65-F5344CB8AC3E}">
        <p14:creationId xmlns:p14="http://schemas.microsoft.com/office/powerpoint/2010/main" val="2639883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Public Health</a:t>
            </a:r>
            <a:endParaRPr lang="en-MY" b="1" dirty="0">
              <a:solidFill>
                <a:srgbClr val="C00000"/>
              </a:solidFill>
            </a:endParaRPr>
          </a:p>
        </p:txBody>
      </p:sp>
      <p:sp>
        <p:nvSpPr>
          <p:cNvPr id="3" name="Content Placeholder 2"/>
          <p:cNvSpPr>
            <a:spLocks noGrp="1"/>
          </p:cNvSpPr>
          <p:nvPr>
            <p:ph idx="1"/>
          </p:nvPr>
        </p:nvSpPr>
        <p:spPr>
          <a:xfrm>
            <a:off x="228600" y="1295400"/>
            <a:ext cx="8686800" cy="5257800"/>
          </a:xfrm>
        </p:spPr>
        <p:txBody>
          <a:bodyPr>
            <a:normAutofit/>
          </a:bodyPr>
          <a:lstStyle/>
          <a:p>
            <a:pPr>
              <a:lnSpc>
                <a:spcPct val="150000"/>
              </a:lnSpc>
            </a:pPr>
            <a:r>
              <a:rPr lang="en-US" dirty="0" smtClean="0"/>
              <a:t>According to World Health Organization..</a:t>
            </a:r>
          </a:p>
          <a:p>
            <a:pPr marL="0" indent="0">
              <a:lnSpc>
                <a:spcPct val="150000"/>
              </a:lnSpc>
              <a:buNone/>
            </a:pPr>
            <a:r>
              <a:rPr lang="en-US" b="1" i="1" dirty="0" smtClean="0"/>
              <a:t>“Public Health </a:t>
            </a:r>
            <a:r>
              <a:rPr lang="en-US" dirty="0" smtClean="0"/>
              <a:t>refers to </a:t>
            </a:r>
            <a:r>
              <a:rPr lang="en-MY" dirty="0"/>
              <a:t> to all organized measures (whether public or </a:t>
            </a:r>
            <a:r>
              <a:rPr lang="en-MY" dirty="0" smtClean="0"/>
              <a:t>private) to </a:t>
            </a:r>
            <a:r>
              <a:rPr lang="en-MY" dirty="0"/>
              <a:t>prevent disease, promote health, and prolong life among </a:t>
            </a:r>
            <a:r>
              <a:rPr lang="en-MY" dirty="0" smtClean="0"/>
              <a:t>the population </a:t>
            </a:r>
            <a:r>
              <a:rPr lang="en-MY" dirty="0"/>
              <a:t>as a </a:t>
            </a:r>
            <a:r>
              <a:rPr lang="en-MY" dirty="0" smtClean="0"/>
              <a:t>whole”.</a:t>
            </a:r>
          </a:p>
          <a:p>
            <a:pPr marL="0" indent="0">
              <a:buNone/>
            </a:pPr>
            <a:endParaRPr lang="en-MY" dirty="0" smtClean="0"/>
          </a:p>
        </p:txBody>
      </p:sp>
    </p:spTree>
    <p:extLst>
      <p:ext uri="{BB962C8B-B14F-4D97-AF65-F5344CB8AC3E}">
        <p14:creationId xmlns:p14="http://schemas.microsoft.com/office/powerpoint/2010/main" val="3083529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600200" y="1676400"/>
            <a:ext cx="6248400" cy="3423216"/>
          </a:xfrm>
          <a:prstGeom prst="rect">
            <a:avLst/>
          </a:prstGeom>
        </p:spPr>
      </p:pic>
    </p:spTree>
    <p:extLst>
      <p:ext uri="{BB962C8B-B14F-4D97-AF65-F5344CB8AC3E}">
        <p14:creationId xmlns:p14="http://schemas.microsoft.com/office/powerpoint/2010/main" val="8730843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676400" y="1219200"/>
            <a:ext cx="5715000" cy="4226035"/>
          </a:xfrm>
          <a:prstGeom prst="rect">
            <a:avLst/>
          </a:prstGeom>
        </p:spPr>
      </p:pic>
    </p:spTree>
    <p:extLst>
      <p:ext uri="{BB962C8B-B14F-4D97-AF65-F5344CB8AC3E}">
        <p14:creationId xmlns:p14="http://schemas.microsoft.com/office/powerpoint/2010/main" val="17928377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Non-infectious diseases</a:t>
            </a:r>
            <a:endParaRPr lang="en-MY" dirty="0"/>
          </a:p>
        </p:txBody>
      </p:sp>
      <p:pic>
        <p:nvPicPr>
          <p:cNvPr id="4" name="Content Placeholder 3"/>
          <p:cNvPicPr>
            <a:picLocks noGrp="1" noChangeAspect="1"/>
          </p:cNvPicPr>
          <p:nvPr>
            <p:ph idx="1"/>
          </p:nvPr>
        </p:nvPicPr>
        <p:blipFill>
          <a:blip r:embed="rId2"/>
          <a:stretch>
            <a:fillRect/>
          </a:stretch>
        </p:blipFill>
        <p:spPr>
          <a:xfrm>
            <a:off x="1600200" y="1423325"/>
            <a:ext cx="6096000" cy="4649090"/>
          </a:xfrm>
          <a:prstGeom prst="rect">
            <a:avLst/>
          </a:prstGeom>
        </p:spPr>
      </p:pic>
    </p:spTree>
    <p:extLst>
      <p:ext uri="{BB962C8B-B14F-4D97-AF65-F5344CB8AC3E}">
        <p14:creationId xmlns:p14="http://schemas.microsoft.com/office/powerpoint/2010/main" val="18470205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Epidemiology Methods</a:t>
            </a:r>
            <a:endParaRPr lang="en-MY" dirty="0"/>
          </a:p>
        </p:txBody>
      </p:sp>
      <p:sp>
        <p:nvSpPr>
          <p:cNvPr id="3" name="Content Placeholder 2"/>
          <p:cNvSpPr>
            <a:spLocks noGrp="1"/>
          </p:cNvSpPr>
          <p:nvPr>
            <p:ph idx="1"/>
          </p:nvPr>
        </p:nvSpPr>
        <p:spPr>
          <a:xfrm>
            <a:off x="76200" y="2055292"/>
            <a:ext cx="4724400" cy="2394471"/>
          </a:xfrm>
        </p:spPr>
        <p:txBody>
          <a:bodyPr>
            <a:normAutofit/>
          </a:bodyPr>
          <a:lstStyle/>
          <a:p>
            <a:pPr>
              <a:lnSpc>
                <a:spcPct val="200000"/>
              </a:lnSpc>
            </a:pPr>
            <a:r>
              <a:rPr lang="en-US" sz="2800" b="1" dirty="0" smtClean="0"/>
              <a:t>Descriptive epidemiology</a:t>
            </a:r>
          </a:p>
          <a:p>
            <a:pPr>
              <a:lnSpc>
                <a:spcPct val="200000"/>
              </a:lnSpc>
            </a:pPr>
            <a:r>
              <a:rPr lang="en-US" sz="2800" b="1" dirty="0" smtClean="0"/>
              <a:t>Analytic epidemiology</a:t>
            </a:r>
            <a:endParaRPr lang="en-MY" sz="2800" b="1" dirty="0"/>
          </a:p>
        </p:txBody>
      </p:sp>
      <p:sp>
        <p:nvSpPr>
          <p:cNvPr id="4" name="TextBox 3"/>
          <p:cNvSpPr txBox="1"/>
          <p:nvPr/>
        </p:nvSpPr>
        <p:spPr>
          <a:xfrm>
            <a:off x="4800600" y="2125272"/>
            <a:ext cx="4267200" cy="2862322"/>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b="1" dirty="0" smtClean="0">
                <a:solidFill>
                  <a:srgbClr val="C00000"/>
                </a:solidFill>
              </a:rPr>
              <a:t>Introduction</a:t>
            </a:r>
          </a:p>
          <a:p>
            <a:pPr marL="342900" indent="-342900">
              <a:lnSpc>
                <a:spcPct val="150000"/>
              </a:lnSpc>
              <a:buFont typeface="Arial" panose="020B0604020202020204" pitchFamily="34" charset="0"/>
              <a:buChar char="•"/>
            </a:pPr>
            <a:r>
              <a:rPr lang="en-US" sz="2400" b="1" dirty="0" smtClean="0">
                <a:solidFill>
                  <a:srgbClr val="C00000"/>
                </a:solidFill>
              </a:rPr>
              <a:t>Types of study designs</a:t>
            </a:r>
          </a:p>
          <a:p>
            <a:pPr marL="342900" indent="-342900">
              <a:lnSpc>
                <a:spcPct val="150000"/>
              </a:lnSpc>
              <a:buFont typeface="Arial" panose="020B0604020202020204" pitchFamily="34" charset="0"/>
              <a:buChar char="•"/>
            </a:pPr>
            <a:r>
              <a:rPr lang="en-US" sz="2400" b="1" dirty="0" smtClean="0">
                <a:solidFill>
                  <a:srgbClr val="C00000"/>
                </a:solidFill>
              </a:rPr>
              <a:t>Ratios, proportions and rates</a:t>
            </a:r>
          </a:p>
          <a:p>
            <a:pPr marL="342900" indent="-342900">
              <a:lnSpc>
                <a:spcPct val="150000"/>
              </a:lnSpc>
              <a:buFont typeface="Arial" panose="020B0604020202020204" pitchFamily="34" charset="0"/>
              <a:buChar char="•"/>
            </a:pPr>
            <a:r>
              <a:rPr lang="en-US" sz="2400" b="1" dirty="0" smtClean="0">
                <a:solidFill>
                  <a:srgbClr val="C00000"/>
                </a:solidFill>
              </a:rPr>
              <a:t>Tables, graphs and numerical measures</a:t>
            </a:r>
            <a:endParaRPr lang="en-MY" sz="2400" b="1" dirty="0">
              <a:solidFill>
                <a:srgbClr val="C00000"/>
              </a:solidFill>
            </a:endParaRPr>
          </a:p>
        </p:txBody>
      </p:sp>
      <p:sp>
        <p:nvSpPr>
          <p:cNvPr id="6" name="Curved Down Arrow 5"/>
          <p:cNvSpPr/>
          <p:nvPr/>
        </p:nvSpPr>
        <p:spPr>
          <a:xfrm>
            <a:off x="3962400" y="1449908"/>
            <a:ext cx="1600200" cy="75989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chemeClr val="tx1"/>
              </a:solidFill>
            </a:endParaRPr>
          </a:p>
        </p:txBody>
      </p:sp>
    </p:spTree>
    <p:extLst>
      <p:ext uri="{BB962C8B-B14F-4D97-AF65-F5344CB8AC3E}">
        <p14:creationId xmlns:p14="http://schemas.microsoft.com/office/powerpoint/2010/main" val="2523775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smtClean="0"/>
              <a:t>Descriptive epidemiology</a:t>
            </a:r>
          </a:p>
          <a:p>
            <a:pPr lvl="1">
              <a:lnSpc>
                <a:spcPct val="150000"/>
              </a:lnSpc>
            </a:pPr>
            <a:r>
              <a:rPr lang="en-US" dirty="0" smtClean="0"/>
              <a:t>Helps the epidemiologist to</a:t>
            </a:r>
          </a:p>
          <a:p>
            <a:pPr lvl="2">
              <a:lnSpc>
                <a:spcPct val="150000"/>
              </a:lnSpc>
            </a:pPr>
            <a:r>
              <a:rPr lang="en-US" dirty="0" smtClean="0"/>
              <a:t>become familiar with </a:t>
            </a:r>
            <a:r>
              <a:rPr lang="en-US" dirty="0" smtClean="0"/>
              <a:t>data</a:t>
            </a:r>
            <a:endParaRPr lang="en-US" dirty="0" smtClean="0"/>
          </a:p>
          <a:p>
            <a:pPr lvl="2">
              <a:lnSpc>
                <a:spcPct val="150000"/>
              </a:lnSpc>
            </a:pPr>
            <a:r>
              <a:rPr lang="en-US" dirty="0"/>
              <a:t>i</a:t>
            </a:r>
            <a:r>
              <a:rPr lang="en-US" dirty="0" smtClean="0"/>
              <a:t>dentify extent of public health </a:t>
            </a:r>
            <a:r>
              <a:rPr lang="en-US" dirty="0" smtClean="0"/>
              <a:t>problem</a:t>
            </a:r>
            <a:endParaRPr lang="en-US" dirty="0" smtClean="0"/>
          </a:p>
          <a:p>
            <a:pPr lvl="2">
              <a:lnSpc>
                <a:spcPct val="150000"/>
              </a:lnSpc>
            </a:pPr>
            <a:r>
              <a:rPr lang="en-US" dirty="0" smtClean="0"/>
              <a:t>obtain a description of public health problem that can be easily </a:t>
            </a:r>
            <a:r>
              <a:rPr lang="en-US" dirty="0" smtClean="0"/>
              <a:t>communicated</a:t>
            </a:r>
            <a:endParaRPr lang="en-US" dirty="0" smtClean="0"/>
          </a:p>
          <a:p>
            <a:pPr lvl="2">
              <a:lnSpc>
                <a:spcPct val="150000"/>
              </a:lnSpc>
            </a:pPr>
            <a:r>
              <a:rPr lang="en-US" dirty="0"/>
              <a:t>i</a:t>
            </a:r>
            <a:r>
              <a:rPr lang="en-US" dirty="0" smtClean="0"/>
              <a:t>dentify high risk population and </a:t>
            </a:r>
          </a:p>
          <a:p>
            <a:pPr lvl="2">
              <a:lnSpc>
                <a:spcPct val="150000"/>
              </a:lnSpc>
            </a:pPr>
            <a:r>
              <a:rPr lang="en-US" dirty="0"/>
              <a:t>p</a:t>
            </a:r>
            <a:r>
              <a:rPr lang="en-US" dirty="0" smtClean="0"/>
              <a:t>rovide clues to determinants of </a:t>
            </a:r>
            <a:r>
              <a:rPr lang="en-US" dirty="0" smtClean="0"/>
              <a:t>disease</a:t>
            </a:r>
            <a:endParaRPr lang="en-MY" dirty="0"/>
          </a:p>
        </p:txBody>
      </p:sp>
    </p:spTree>
    <p:extLst>
      <p:ext uri="{BB962C8B-B14F-4D97-AF65-F5344CB8AC3E}">
        <p14:creationId xmlns:p14="http://schemas.microsoft.com/office/powerpoint/2010/main" val="5609224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553200"/>
          </a:xfrm>
        </p:spPr>
        <p:txBody>
          <a:bodyPr/>
          <a:lstStyle/>
          <a:p>
            <a:r>
              <a:rPr lang="en-US" dirty="0" smtClean="0"/>
              <a:t>Descriptive epidemiology in context of person, place and time</a:t>
            </a:r>
          </a:p>
          <a:p>
            <a:pPr lvl="1"/>
            <a:r>
              <a:rPr lang="en-US" dirty="0" smtClean="0">
                <a:solidFill>
                  <a:srgbClr val="00B0F0"/>
                </a:solidFill>
              </a:rPr>
              <a:t>Person:</a:t>
            </a:r>
            <a:r>
              <a:rPr lang="en-US" dirty="0" smtClean="0"/>
              <a:t> describing data by person allows the epidemiologist to identify frequency of disease and </a:t>
            </a:r>
            <a:r>
              <a:rPr lang="en-US" dirty="0" smtClean="0">
                <a:solidFill>
                  <a:srgbClr val="FF0000"/>
                </a:solidFill>
              </a:rPr>
              <a:t>who is at great risk</a:t>
            </a:r>
            <a:r>
              <a:rPr lang="en-US" dirty="0" smtClean="0"/>
              <a:t>.</a:t>
            </a:r>
          </a:p>
          <a:p>
            <a:pPr marL="457200" lvl="1" indent="0">
              <a:buNone/>
            </a:pPr>
            <a:endParaRPr lang="en-US" sz="1800" dirty="0" smtClean="0"/>
          </a:p>
          <a:p>
            <a:pPr lvl="1"/>
            <a:r>
              <a:rPr lang="en-US" dirty="0" smtClean="0">
                <a:solidFill>
                  <a:srgbClr val="00B0F0"/>
                </a:solidFill>
              </a:rPr>
              <a:t>Place:</a:t>
            </a:r>
            <a:r>
              <a:rPr lang="en-US" dirty="0" smtClean="0"/>
              <a:t> describing data by place helps the epidemiologist to understand geographical extent of disease, where the causative agent resides and multiplies and how the disease is transmitted.</a:t>
            </a:r>
          </a:p>
          <a:p>
            <a:pPr marL="457200" lvl="1" indent="0">
              <a:buNone/>
            </a:pPr>
            <a:endParaRPr lang="en-US" sz="1800" dirty="0" smtClean="0"/>
          </a:p>
          <a:p>
            <a:pPr lvl="1"/>
            <a:r>
              <a:rPr lang="en-US" dirty="0" smtClean="0">
                <a:solidFill>
                  <a:srgbClr val="00B0F0"/>
                </a:solidFill>
              </a:rPr>
              <a:t>Time:</a:t>
            </a:r>
            <a:r>
              <a:rPr lang="en-US" dirty="0" smtClean="0"/>
              <a:t> epidemiologist can reveal the extent of public health problem in context of when and whether the disease is predictable.</a:t>
            </a:r>
            <a:endParaRPr lang="en-MY" dirty="0"/>
          </a:p>
        </p:txBody>
      </p:sp>
    </p:spTree>
    <p:extLst>
      <p:ext uri="{BB962C8B-B14F-4D97-AF65-F5344CB8AC3E}">
        <p14:creationId xmlns:p14="http://schemas.microsoft.com/office/powerpoint/2010/main" val="105197493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Descriptive Study Designs</a:t>
            </a:r>
            <a:endParaRPr lang="en-MY" dirty="0"/>
          </a:p>
        </p:txBody>
      </p:sp>
      <p:sp>
        <p:nvSpPr>
          <p:cNvPr id="3" name="Content Placeholder 2"/>
          <p:cNvSpPr>
            <a:spLocks noGrp="1"/>
          </p:cNvSpPr>
          <p:nvPr>
            <p:ph idx="1"/>
          </p:nvPr>
        </p:nvSpPr>
        <p:spPr>
          <a:xfrm>
            <a:off x="457200" y="1447800"/>
            <a:ext cx="8229600" cy="5105400"/>
          </a:xfrm>
        </p:spPr>
        <p:txBody>
          <a:bodyPr>
            <a:normAutofit/>
          </a:bodyPr>
          <a:lstStyle/>
          <a:p>
            <a:r>
              <a:rPr lang="en-US" dirty="0" smtClean="0"/>
              <a:t>There are four major type of studies used in descriptive epidemiology;</a:t>
            </a:r>
          </a:p>
          <a:p>
            <a:pPr lvl="1">
              <a:lnSpc>
                <a:spcPct val="200000"/>
              </a:lnSpc>
            </a:pPr>
            <a:r>
              <a:rPr lang="en-US" dirty="0" smtClean="0"/>
              <a:t>Ecologic study</a:t>
            </a:r>
          </a:p>
          <a:p>
            <a:pPr lvl="1">
              <a:lnSpc>
                <a:spcPct val="200000"/>
              </a:lnSpc>
            </a:pPr>
            <a:r>
              <a:rPr lang="en-US" dirty="0" smtClean="0"/>
              <a:t>Case studies and case series</a:t>
            </a:r>
          </a:p>
          <a:p>
            <a:pPr lvl="1">
              <a:lnSpc>
                <a:spcPct val="200000"/>
              </a:lnSpc>
            </a:pPr>
            <a:r>
              <a:rPr lang="en-US" dirty="0" smtClean="0"/>
              <a:t>Cross-sectional studies</a:t>
            </a:r>
          </a:p>
          <a:p>
            <a:pPr lvl="1">
              <a:lnSpc>
                <a:spcPct val="200000"/>
              </a:lnSpc>
            </a:pPr>
            <a:r>
              <a:rPr lang="en-US" dirty="0" smtClean="0"/>
              <a:t>Serial surveys</a:t>
            </a:r>
            <a:endParaRPr lang="en-MY" dirty="0"/>
          </a:p>
        </p:txBody>
      </p:sp>
    </p:spTree>
    <p:extLst>
      <p:ext uri="{BB962C8B-B14F-4D97-AF65-F5344CB8AC3E}">
        <p14:creationId xmlns:p14="http://schemas.microsoft.com/office/powerpoint/2010/main" val="11737450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248400"/>
          </a:xfrm>
        </p:spPr>
        <p:txBody>
          <a:bodyPr>
            <a:normAutofit fontScale="92500" lnSpcReduction="10000"/>
          </a:bodyPr>
          <a:lstStyle/>
          <a:p>
            <a:r>
              <a:rPr lang="en-US" dirty="0" smtClean="0">
                <a:solidFill>
                  <a:srgbClr val="C00000"/>
                </a:solidFill>
              </a:rPr>
              <a:t>Ecologic study</a:t>
            </a:r>
          </a:p>
          <a:p>
            <a:pPr lvl="1">
              <a:lnSpc>
                <a:spcPct val="150000"/>
              </a:lnSpc>
            </a:pPr>
            <a:r>
              <a:rPr lang="en-US" dirty="0" smtClean="0"/>
              <a:t>An ecologic study involves aggregated data on the population level</a:t>
            </a:r>
            <a:r>
              <a:rPr lang="en-US" dirty="0" smtClean="0"/>
              <a:t>.</a:t>
            </a:r>
          </a:p>
          <a:p>
            <a:pPr lvl="1">
              <a:lnSpc>
                <a:spcPct val="150000"/>
              </a:lnSpc>
            </a:pPr>
            <a:r>
              <a:rPr lang="en-US" dirty="0" smtClean="0"/>
              <a:t>Used to measure prevalence and incidence of disease.</a:t>
            </a:r>
            <a:endParaRPr lang="en-US" dirty="0" smtClean="0"/>
          </a:p>
          <a:p>
            <a:pPr lvl="1">
              <a:lnSpc>
                <a:spcPct val="150000"/>
              </a:lnSpc>
            </a:pPr>
            <a:r>
              <a:rPr lang="en-US" dirty="0" smtClean="0"/>
              <a:t>The ecologic study are mostly cross-sectional, however, may be longitudinal in nature.</a:t>
            </a:r>
          </a:p>
          <a:p>
            <a:pPr lvl="1">
              <a:lnSpc>
                <a:spcPct val="150000"/>
              </a:lnSpc>
            </a:pPr>
            <a:r>
              <a:rPr lang="en-MY" dirty="0" smtClean="0"/>
              <a:t>When </a:t>
            </a:r>
            <a:r>
              <a:rPr lang="en-MY" dirty="0"/>
              <a:t>data are collected from a </a:t>
            </a:r>
            <a:r>
              <a:rPr lang="en-MY" dirty="0" smtClean="0"/>
              <a:t>population overtime to</a:t>
            </a:r>
            <a:r>
              <a:rPr lang="en-MY" dirty="0"/>
              <a:t> look for trends or </a:t>
            </a:r>
            <a:r>
              <a:rPr lang="en-MY" dirty="0" smtClean="0"/>
              <a:t>changes, this type of study is known</a:t>
            </a:r>
            <a:r>
              <a:rPr lang="en-MY" dirty="0"/>
              <a:t> as a </a:t>
            </a:r>
            <a:r>
              <a:rPr lang="en-MY" dirty="0" smtClean="0"/>
              <a:t>TIME-TREND</a:t>
            </a:r>
            <a:r>
              <a:rPr lang="en-MY" dirty="0"/>
              <a:t> or a </a:t>
            </a:r>
            <a:r>
              <a:rPr lang="en-MY" dirty="0" smtClean="0"/>
              <a:t>TIME-SERIES STUDY.</a:t>
            </a:r>
          </a:p>
          <a:p>
            <a:pPr lvl="1">
              <a:lnSpc>
                <a:spcPct val="150000"/>
              </a:lnSpc>
            </a:pPr>
            <a:r>
              <a:rPr lang="en-US" dirty="0" smtClean="0"/>
              <a:t>Ecologic study may be analytic or descriptive.</a:t>
            </a:r>
            <a:endParaRPr lang="en-MY" dirty="0"/>
          </a:p>
        </p:txBody>
      </p:sp>
    </p:spTree>
    <p:extLst>
      <p:ext uri="{BB962C8B-B14F-4D97-AF65-F5344CB8AC3E}">
        <p14:creationId xmlns:p14="http://schemas.microsoft.com/office/powerpoint/2010/main" val="36499807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373" y="0"/>
            <a:ext cx="4800163" cy="3628030"/>
          </a:xfrm>
          <a:prstGeom prst="rect">
            <a:avLst/>
          </a:prstGeom>
        </p:spPr>
      </p:pic>
      <p:pic>
        <p:nvPicPr>
          <p:cNvPr id="3" name="Picture 2"/>
          <p:cNvPicPr>
            <a:picLocks noChangeAspect="1"/>
          </p:cNvPicPr>
          <p:nvPr/>
        </p:nvPicPr>
        <p:blipFill>
          <a:blip r:embed="rId3"/>
          <a:stretch>
            <a:fillRect/>
          </a:stretch>
        </p:blipFill>
        <p:spPr>
          <a:xfrm>
            <a:off x="4267200" y="3628030"/>
            <a:ext cx="4724400" cy="3103776"/>
          </a:xfrm>
          <a:prstGeom prst="rect">
            <a:avLst/>
          </a:prstGeom>
        </p:spPr>
      </p:pic>
    </p:spTree>
    <p:extLst>
      <p:ext uri="{BB962C8B-B14F-4D97-AF65-F5344CB8AC3E}">
        <p14:creationId xmlns:p14="http://schemas.microsoft.com/office/powerpoint/2010/main" val="41273781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lvl="1">
              <a:lnSpc>
                <a:spcPct val="200000"/>
              </a:lnSpc>
            </a:pPr>
            <a:r>
              <a:rPr lang="en-US" dirty="0" smtClean="0"/>
              <a:t>Example of ecologic study</a:t>
            </a:r>
          </a:p>
          <a:p>
            <a:pPr lvl="2">
              <a:lnSpc>
                <a:spcPct val="200000"/>
              </a:lnSpc>
            </a:pPr>
            <a:r>
              <a:rPr lang="en-US" sz="2800" dirty="0" smtClean="0"/>
              <a:t>Association between eating 5 or more servings of fruit &amp; vegetables per day and obesity.</a:t>
            </a:r>
          </a:p>
          <a:p>
            <a:pPr lvl="1">
              <a:lnSpc>
                <a:spcPct val="200000"/>
              </a:lnSpc>
            </a:pPr>
            <a:r>
              <a:rPr lang="en-US" dirty="0" smtClean="0"/>
              <a:t>Weaknesses in ecologic studies</a:t>
            </a:r>
          </a:p>
          <a:p>
            <a:pPr lvl="2">
              <a:lnSpc>
                <a:spcPct val="200000"/>
              </a:lnSpc>
            </a:pPr>
            <a:r>
              <a:rPr lang="en-US" sz="2800" dirty="0" smtClean="0"/>
              <a:t>Potential confounding.</a:t>
            </a:r>
          </a:p>
          <a:p>
            <a:pPr lvl="2">
              <a:lnSpc>
                <a:spcPct val="200000"/>
              </a:lnSpc>
            </a:pPr>
            <a:r>
              <a:rPr lang="en-US" sz="2800" dirty="0" smtClean="0"/>
              <a:t>Ecologic fallacy.</a:t>
            </a:r>
            <a:endParaRPr lang="en-MY" sz="2800" dirty="0"/>
          </a:p>
        </p:txBody>
      </p:sp>
    </p:spTree>
    <p:extLst>
      <p:ext uri="{BB962C8B-B14F-4D97-AF65-F5344CB8AC3E}">
        <p14:creationId xmlns:p14="http://schemas.microsoft.com/office/powerpoint/2010/main" val="3836998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dirty="0"/>
              <a:t>Examples of WHO </a:t>
            </a:r>
            <a:r>
              <a:rPr lang="en-US" dirty="0" smtClean="0"/>
              <a:t>Public Health message.. </a:t>
            </a:r>
            <a:r>
              <a:rPr lang="en-US" dirty="0">
                <a:hlinkClick r:id="rId2" action="ppaction://hlinkfile"/>
              </a:rPr>
              <a:t>WHO _ Ebola virus </a:t>
            </a:r>
            <a:r>
              <a:rPr lang="en-US" dirty="0" smtClean="0">
                <a:hlinkClick r:id="rId2" action="ppaction://hlinkfile"/>
              </a:rPr>
              <a:t>disease.pdf</a:t>
            </a:r>
            <a:endParaRPr lang="en-US" dirty="0" smtClean="0"/>
          </a:p>
          <a:p>
            <a:r>
              <a:rPr lang="en-US" b="1" dirty="0" smtClean="0"/>
              <a:t>Centers of Disease Control and Prevention (CDC) </a:t>
            </a:r>
            <a:r>
              <a:rPr lang="en-US" dirty="0" smtClean="0"/>
              <a:t>(based in Atlanta, USA) is one of the premier public health agency working in local and global perspective.</a:t>
            </a:r>
          </a:p>
          <a:p>
            <a:r>
              <a:rPr lang="en-US" dirty="0" smtClean="0"/>
              <a:t>According </a:t>
            </a:r>
            <a:r>
              <a:rPr lang="en-US" dirty="0"/>
              <a:t>to CDC Public Health is defined as </a:t>
            </a:r>
            <a:r>
              <a:rPr lang="en-MY" dirty="0">
                <a:hlinkClick r:id="rId3" action="ppaction://hlinkfile"/>
              </a:rPr>
              <a:t>What is Public Health_ _ CDC </a:t>
            </a:r>
            <a:r>
              <a:rPr lang="en-MY" dirty="0" smtClean="0">
                <a:hlinkClick r:id="rId3" action="ppaction://hlinkfile"/>
              </a:rPr>
              <a:t>Foundation.pdf</a:t>
            </a:r>
            <a:endParaRPr lang="en-US" dirty="0" smtClean="0"/>
          </a:p>
          <a:p>
            <a:r>
              <a:rPr lang="en-MY" dirty="0" smtClean="0">
                <a:hlinkClick r:id="rId4" action="ppaction://hlinkfile"/>
              </a:rPr>
              <a:t>Ebola outbreak </a:t>
            </a:r>
            <a:r>
              <a:rPr lang="en-MY" i="1" dirty="0" smtClean="0">
                <a:hlinkClick r:id="rId4" action="ppaction://hlinkfile"/>
              </a:rPr>
              <a:t>'out</a:t>
            </a:r>
            <a:r>
              <a:rPr lang="en-MY" dirty="0" smtClean="0">
                <a:hlinkClick r:id="rId4" action="ppaction://hlinkfile"/>
              </a:rPr>
              <a:t> of control,' says CDC director _ Fox News.pdf</a:t>
            </a:r>
            <a:endParaRPr lang="en-US" dirty="0" smtClean="0"/>
          </a:p>
          <a:p>
            <a:endParaRPr lang="en-MY" dirty="0"/>
          </a:p>
        </p:txBody>
      </p:sp>
    </p:spTree>
    <p:extLst>
      <p:ext uri="{BB962C8B-B14F-4D97-AF65-F5344CB8AC3E}">
        <p14:creationId xmlns:p14="http://schemas.microsoft.com/office/powerpoint/2010/main" val="35462555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04800"/>
            <a:ext cx="8763000"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67849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1100" y="762000"/>
            <a:ext cx="71247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6925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8600" y="685800"/>
            <a:ext cx="8714238" cy="5114214"/>
          </a:xfrm>
          <a:prstGeom prst="rect">
            <a:avLst/>
          </a:prstGeom>
        </p:spPr>
      </p:pic>
    </p:spTree>
    <p:extLst>
      <p:ext uri="{BB962C8B-B14F-4D97-AF65-F5344CB8AC3E}">
        <p14:creationId xmlns:p14="http://schemas.microsoft.com/office/powerpoint/2010/main" val="8674822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10600" cy="6248400"/>
          </a:xfrm>
        </p:spPr>
        <p:txBody>
          <a:bodyPr/>
          <a:lstStyle/>
          <a:p>
            <a:r>
              <a:rPr lang="en-US" dirty="0" smtClean="0">
                <a:solidFill>
                  <a:srgbClr val="C00000"/>
                </a:solidFill>
              </a:rPr>
              <a:t>Case report</a:t>
            </a:r>
          </a:p>
          <a:p>
            <a:pPr lvl="1"/>
            <a:r>
              <a:rPr lang="en-US" dirty="0" smtClean="0"/>
              <a:t>Case report is a profile of single individual.</a:t>
            </a:r>
          </a:p>
          <a:p>
            <a:pPr lvl="1"/>
            <a:endParaRPr lang="en-US" dirty="0" smtClean="0"/>
          </a:p>
          <a:p>
            <a:pPr lvl="1"/>
            <a:endParaRPr lang="en-MY"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29759">
            <a:off x="4594591" y="1867577"/>
            <a:ext cx="4187834"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868019">
            <a:off x="440378" y="1945967"/>
            <a:ext cx="3554684" cy="456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386266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8839200" cy="632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61504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382000" cy="6400800"/>
          </a:xfrm>
        </p:spPr>
        <p:txBody>
          <a:bodyPr/>
          <a:lstStyle/>
          <a:p>
            <a:r>
              <a:rPr lang="en-US" dirty="0" smtClean="0">
                <a:solidFill>
                  <a:srgbClr val="C00000"/>
                </a:solidFill>
              </a:rPr>
              <a:t>Case series</a:t>
            </a:r>
          </a:p>
          <a:p>
            <a:pPr lvl="1"/>
            <a:r>
              <a:rPr lang="en-US" dirty="0" smtClean="0"/>
              <a:t>Involves small group of people with similar diagnosis.</a:t>
            </a:r>
          </a:p>
          <a:p>
            <a:pPr lvl="1"/>
            <a:endParaRPr lang="en-MY"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676400"/>
            <a:ext cx="70866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042484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686800" cy="6477000"/>
          </a:xfrm>
        </p:spPr>
        <p:txBody>
          <a:bodyPr>
            <a:normAutofit lnSpcReduction="10000"/>
          </a:bodyPr>
          <a:lstStyle/>
          <a:p>
            <a:r>
              <a:rPr lang="en-US" dirty="0" smtClean="0">
                <a:solidFill>
                  <a:srgbClr val="C00000"/>
                </a:solidFill>
              </a:rPr>
              <a:t>Cross-sectional studies</a:t>
            </a:r>
          </a:p>
          <a:p>
            <a:pPr lvl="1">
              <a:lnSpc>
                <a:spcPct val="150000"/>
              </a:lnSpc>
            </a:pPr>
            <a:r>
              <a:rPr lang="en-US" dirty="0" smtClean="0"/>
              <a:t>In cross-sectional studies, the data is collected in a single point of time.</a:t>
            </a:r>
          </a:p>
          <a:p>
            <a:pPr lvl="1">
              <a:lnSpc>
                <a:spcPct val="150000"/>
              </a:lnSpc>
            </a:pPr>
            <a:r>
              <a:rPr lang="en-US" dirty="0" smtClean="0"/>
              <a:t>There is no follow-up period.</a:t>
            </a:r>
          </a:p>
          <a:p>
            <a:pPr lvl="1">
              <a:lnSpc>
                <a:spcPct val="150000"/>
              </a:lnSpc>
            </a:pPr>
            <a:r>
              <a:rPr lang="en-US" dirty="0" smtClean="0"/>
              <a:t>Cross-sectional studies may be descriptive or analytic.</a:t>
            </a:r>
          </a:p>
          <a:p>
            <a:pPr lvl="1">
              <a:lnSpc>
                <a:spcPct val="150000"/>
              </a:lnSpc>
            </a:pPr>
            <a:r>
              <a:rPr lang="en-US" dirty="0" smtClean="0"/>
              <a:t>For example, if a study is designed to assess prevalence of a disease in a given population, it is known as a </a:t>
            </a:r>
            <a:r>
              <a:rPr lang="en-US" u="sng" dirty="0" smtClean="0"/>
              <a:t>descriptive cross-sectional study</a:t>
            </a:r>
            <a:r>
              <a:rPr lang="en-US" dirty="0" smtClean="0"/>
              <a:t>. However, if we study associations between disease and other , the study design would be analytical.</a:t>
            </a:r>
            <a:endParaRPr lang="en-MY" dirty="0"/>
          </a:p>
        </p:txBody>
      </p:sp>
    </p:spTree>
    <p:extLst>
      <p:ext uri="{BB962C8B-B14F-4D97-AF65-F5344CB8AC3E}">
        <p14:creationId xmlns:p14="http://schemas.microsoft.com/office/powerpoint/2010/main" val="265521101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41437"/>
            <a:ext cx="8229600" cy="3459163"/>
          </a:xfrm>
        </p:spPr>
        <p:txBody>
          <a:bodyPr/>
          <a:lstStyle/>
          <a:p>
            <a:pPr marL="342900" lvl="1" indent="-342900">
              <a:lnSpc>
                <a:spcPct val="200000"/>
              </a:lnSpc>
              <a:buFont typeface="Arial" pitchFamily="34" charset="0"/>
              <a:buChar char="•"/>
            </a:pPr>
            <a:r>
              <a:rPr lang="en-US" dirty="0"/>
              <a:t>Sometimes, cross-sectional studies are called </a:t>
            </a:r>
            <a:r>
              <a:rPr lang="en-US" b="1" dirty="0"/>
              <a:t>prevalent studies </a:t>
            </a:r>
            <a:r>
              <a:rPr lang="en-US" dirty="0"/>
              <a:t>as these collect data at a single point of time.</a:t>
            </a:r>
          </a:p>
        </p:txBody>
      </p:sp>
    </p:spTree>
    <p:extLst>
      <p:ext uri="{BB962C8B-B14F-4D97-AF65-F5344CB8AC3E}">
        <p14:creationId xmlns:p14="http://schemas.microsoft.com/office/powerpoint/2010/main" val="389783629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8600"/>
            <a:ext cx="83058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436914"/>
            <a:ext cx="4114800" cy="4811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3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1295400"/>
            <a:ext cx="38862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56200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10600" cy="6477000"/>
          </a:xfrm>
        </p:spPr>
        <p:txBody>
          <a:bodyPr/>
          <a:lstStyle/>
          <a:p>
            <a:r>
              <a:rPr lang="en-US" dirty="0" smtClean="0"/>
              <a:t>Strengths of cross-sectional studies</a:t>
            </a:r>
          </a:p>
          <a:p>
            <a:pPr lvl="1"/>
            <a:r>
              <a:rPr lang="en-US" dirty="0" smtClean="0"/>
              <a:t>We can study several associations at once.</a:t>
            </a:r>
          </a:p>
          <a:p>
            <a:pPr lvl="1"/>
            <a:r>
              <a:rPr lang="en-US" dirty="0" smtClean="0"/>
              <a:t>Conducted over a short period of time.</a:t>
            </a:r>
          </a:p>
          <a:p>
            <a:pPr lvl="1"/>
            <a:r>
              <a:rPr lang="en-US" dirty="0" smtClean="0"/>
              <a:t>Produce prevalence data.</a:t>
            </a:r>
          </a:p>
          <a:p>
            <a:pPr lvl="1"/>
            <a:r>
              <a:rPr lang="en-US" dirty="0" smtClean="0"/>
              <a:t>Bias resulting from loss of follow-up does not exists.</a:t>
            </a:r>
          </a:p>
          <a:p>
            <a:pPr marL="457200" lvl="1" indent="0">
              <a:buNone/>
            </a:pPr>
            <a:endParaRPr lang="en-MY" dirty="0" smtClean="0"/>
          </a:p>
          <a:p>
            <a:r>
              <a:rPr lang="en-US" dirty="0" smtClean="0"/>
              <a:t>Weaknesses of cross-sectional studies</a:t>
            </a:r>
          </a:p>
          <a:p>
            <a:pPr lvl="1"/>
            <a:r>
              <a:rPr lang="en-US" dirty="0" smtClean="0"/>
              <a:t>Fail to explain whether an exposure preceded or followed a health outcome (nothing about causal direction).</a:t>
            </a:r>
          </a:p>
          <a:p>
            <a:pPr marL="457200" lvl="1" indent="0">
              <a:buNone/>
            </a:pPr>
            <a:endParaRPr lang="en-US" sz="2000" dirty="0" smtClean="0"/>
          </a:p>
          <a:p>
            <a:pPr lvl="1"/>
            <a:r>
              <a:rPr lang="en-US" dirty="0" smtClean="0"/>
              <a:t>Method not feasible for studying rare condition and has the potential for RESPONSE BIAS.</a:t>
            </a:r>
          </a:p>
        </p:txBody>
      </p:sp>
    </p:spTree>
    <p:extLst>
      <p:ext uri="{BB962C8B-B14F-4D97-AF65-F5344CB8AC3E}">
        <p14:creationId xmlns:p14="http://schemas.microsoft.com/office/powerpoint/2010/main" val="1772415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248400"/>
          </a:xfrm>
        </p:spPr>
        <p:txBody>
          <a:bodyPr>
            <a:normAutofit fontScale="85000" lnSpcReduction="20000"/>
          </a:bodyPr>
          <a:lstStyle/>
          <a:p>
            <a:r>
              <a:rPr lang="en-US" dirty="0"/>
              <a:t>According to American Public Health Association </a:t>
            </a:r>
            <a:r>
              <a:rPr lang="en-US" dirty="0">
                <a:hlinkClick r:id="rId2" action="ppaction://hlinkfile"/>
              </a:rPr>
              <a:t>what_is_Public Health.pdf</a:t>
            </a:r>
            <a:endParaRPr lang="en-US" dirty="0"/>
          </a:p>
          <a:p>
            <a:r>
              <a:rPr lang="en-US" dirty="0" smtClean="0"/>
              <a:t>Other examples of Public </a:t>
            </a:r>
            <a:r>
              <a:rPr lang="en-US" dirty="0"/>
              <a:t>H</a:t>
            </a:r>
            <a:r>
              <a:rPr lang="en-US" dirty="0" smtClean="0"/>
              <a:t>ealth… </a:t>
            </a:r>
            <a:r>
              <a:rPr lang="en-US" dirty="0" smtClean="0">
                <a:hlinkClick r:id="rId3" action="ppaction://hlinkfile"/>
              </a:rPr>
              <a:t>THIS IS PUBLIC HEALTH.pdf</a:t>
            </a:r>
            <a:endParaRPr lang="en-US" dirty="0" smtClean="0"/>
          </a:p>
          <a:p>
            <a:r>
              <a:rPr lang="en-US" dirty="0" smtClean="0">
                <a:solidFill>
                  <a:srgbClr val="FF0000"/>
                </a:solidFill>
              </a:rPr>
              <a:t>TEN Public Health Achievements (2001-2010)</a:t>
            </a:r>
          </a:p>
          <a:p>
            <a:pPr lvl="1"/>
            <a:r>
              <a:rPr lang="en-MY" dirty="0"/>
              <a:t>Reductions in Child Mortality</a:t>
            </a:r>
          </a:p>
          <a:p>
            <a:pPr lvl="1"/>
            <a:r>
              <a:rPr lang="en-MY" dirty="0"/>
              <a:t>Vaccine-Preventable Diseases</a:t>
            </a:r>
          </a:p>
          <a:p>
            <a:pPr lvl="1"/>
            <a:r>
              <a:rPr lang="en-MY" dirty="0"/>
              <a:t>Access to Safe Water and Sanitation</a:t>
            </a:r>
          </a:p>
          <a:p>
            <a:pPr lvl="1"/>
            <a:r>
              <a:rPr lang="en-MY" dirty="0"/>
              <a:t>Malaria Prevention and Control</a:t>
            </a:r>
          </a:p>
          <a:p>
            <a:pPr lvl="1"/>
            <a:r>
              <a:rPr lang="en-MY" dirty="0"/>
              <a:t>Prevention and Control of HIV/AIDS</a:t>
            </a:r>
          </a:p>
          <a:p>
            <a:pPr lvl="1"/>
            <a:r>
              <a:rPr lang="en-MY" dirty="0"/>
              <a:t>Tuberculosis Control</a:t>
            </a:r>
          </a:p>
          <a:p>
            <a:pPr lvl="1"/>
            <a:r>
              <a:rPr lang="en-MY" dirty="0"/>
              <a:t>Control of Neglected Tropical Diseases</a:t>
            </a:r>
          </a:p>
          <a:p>
            <a:pPr lvl="1"/>
            <a:r>
              <a:rPr lang="en-MY" dirty="0"/>
              <a:t>Tobacco Control</a:t>
            </a:r>
          </a:p>
          <a:p>
            <a:pPr lvl="1"/>
            <a:r>
              <a:rPr lang="en-MY" dirty="0"/>
              <a:t>Increased Awareness and Response for Improving Global Road Safety</a:t>
            </a:r>
          </a:p>
          <a:p>
            <a:pPr lvl="1"/>
            <a:r>
              <a:rPr lang="en-MY" dirty="0"/>
              <a:t>Improved Preparedness and Response to Global Health </a:t>
            </a:r>
            <a:r>
              <a:rPr lang="en-MY" dirty="0" smtClean="0"/>
              <a:t>Threats</a:t>
            </a:r>
          </a:p>
          <a:p>
            <a:pPr marL="457200" lvl="1" indent="0">
              <a:buNone/>
            </a:pPr>
            <a:r>
              <a:rPr lang="en-MY" sz="2600" i="1" dirty="0"/>
              <a:t>(</a:t>
            </a:r>
            <a:r>
              <a:rPr lang="en-MY" sz="2600" i="1" dirty="0" smtClean="0"/>
              <a:t>From </a:t>
            </a:r>
            <a:r>
              <a:rPr lang="en-MY" sz="2600" i="1" dirty="0"/>
              <a:t>CDC, Morbidity and Mortality Weekly Report, June 24, </a:t>
            </a:r>
            <a:r>
              <a:rPr lang="en-MY" sz="2600" i="1" dirty="0" smtClean="0"/>
              <a:t>2011)</a:t>
            </a:r>
            <a:r>
              <a:rPr lang="en-MY" dirty="0" smtClean="0"/>
              <a:t>.</a:t>
            </a:r>
            <a:endParaRPr lang="en-MY" dirty="0"/>
          </a:p>
        </p:txBody>
      </p:sp>
    </p:spTree>
    <p:extLst>
      <p:ext uri="{BB962C8B-B14F-4D97-AF65-F5344CB8AC3E}">
        <p14:creationId xmlns:p14="http://schemas.microsoft.com/office/powerpoint/2010/main" val="325180774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001000" cy="4648200"/>
          </a:xfrm>
        </p:spPr>
        <p:txBody>
          <a:bodyPr/>
          <a:lstStyle/>
          <a:p>
            <a:r>
              <a:rPr lang="en-US" dirty="0" smtClean="0">
                <a:solidFill>
                  <a:srgbClr val="C00000"/>
                </a:solidFill>
              </a:rPr>
              <a:t>Serial surveys</a:t>
            </a:r>
          </a:p>
          <a:p>
            <a:pPr lvl="1">
              <a:lnSpc>
                <a:spcPct val="150000"/>
              </a:lnSpc>
            </a:pPr>
            <a:r>
              <a:rPr lang="en-US" dirty="0" smtClean="0"/>
              <a:t>Cross-sectional surveys that are routinely conducted are called serial surveys.</a:t>
            </a:r>
          </a:p>
          <a:p>
            <a:pPr marL="457200" lvl="1" indent="0">
              <a:lnSpc>
                <a:spcPct val="150000"/>
              </a:lnSpc>
              <a:buNone/>
            </a:pPr>
            <a:endParaRPr lang="en-US" sz="1800" dirty="0" smtClean="0"/>
          </a:p>
          <a:p>
            <a:pPr lvl="1">
              <a:lnSpc>
                <a:spcPct val="150000"/>
              </a:lnSpc>
            </a:pPr>
            <a:r>
              <a:rPr lang="en-US" dirty="0" smtClean="0"/>
              <a:t>These surveys reveals changing pattern of health states or events over time.</a:t>
            </a:r>
            <a:endParaRPr lang="en-MY" dirty="0"/>
          </a:p>
        </p:txBody>
      </p:sp>
    </p:spTree>
    <p:extLst>
      <p:ext uri="{BB962C8B-B14F-4D97-AF65-F5344CB8AC3E}">
        <p14:creationId xmlns:p14="http://schemas.microsoft.com/office/powerpoint/2010/main" val="319634473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47775" y="152400"/>
            <a:ext cx="6419850" cy="100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762000"/>
            <a:ext cx="3686175" cy="56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1" y="1524000"/>
            <a:ext cx="72390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090321"/>
            <a:ext cx="3619500" cy="247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2404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b="1" dirty="0"/>
              <a:t>Further divisions/departments in Public Health</a:t>
            </a:r>
          </a:p>
          <a:p>
            <a:pPr lvl="1" fontAlgn="base"/>
            <a:r>
              <a:rPr lang="en-MY" dirty="0" smtClean="0"/>
              <a:t>Behavioral </a:t>
            </a:r>
            <a:r>
              <a:rPr lang="en-MY" dirty="0"/>
              <a:t>and Social Science</a:t>
            </a:r>
          </a:p>
          <a:p>
            <a:pPr lvl="1" fontAlgn="base"/>
            <a:r>
              <a:rPr lang="en-MY" dirty="0" smtClean="0"/>
              <a:t>Biostatistics</a:t>
            </a:r>
            <a:endParaRPr lang="en-MY" dirty="0"/>
          </a:p>
          <a:p>
            <a:pPr lvl="1" fontAlgn="base"/>
            <a:r>
              <a:rPr lang="en-MY" dirty="0"/>
              <a:t>Community </a:t>
            </a:r>
            <a:r>
              <a:rPr lang="en-MY" dirty="0" smtClean="0"/>
              <a:t>&amp; Family Health</a:t>
            </a:r>
            <a:endParaRPr lang="en-MY" dirty="0"/>
          </a:p>
          <a:p>
            <a:pPr lvl="1" fontAlgn="base"/>
            <a:r>
              <a:rPr lang="en-MY" dirty="0"/>
              <a:t>Environmental Health</a:t>
            </a:r>
          </a:p>
          <a:p>
            <a:pPr lvl="1" fontAlgn="base"/>
            <a:r>
              <a:rPr lang="en-MY" b="1" dirty="0">
                <a:solidFill>
                  <a:srgbClr val="FF0000"/>
                </a:solidFill>
              </a:rPr>
              <a:t>Epidemiology</a:t>
            </a:r>
          </a:p>
          <a:p>
            <a:pPr lvl="1" fontAlgn="base"/>
            <a:r>
              <a:rPr lang="en-MY" dirty="0"/>
              <a:t>Global Health</a:t>
            </a:r>
          </a:p>
          <a:p>
            <a:pPr lvl="1" fontAlgn="base"/>
            <a:r>
              <a:rPr lang="en-MY" dirty="0"/>
              <a:t>Healthy Policy and Management</a:t>
            </a:r>
          </a:p>
          <a:p>
            <a:pPr lvl="1" fontAlgn="base"/>
            <a:r>
              <a:rPr lang="en-MY" dirty="0"/>
              <a:t>Health Promotion and Communication</a:t>
            </a:r>
          </a:p>
          <a:p>
            <a:pPr lvl="1" fontAlgn="base"/>
            <a:r>
              <a:rPr lang="en-MY" dirty="0"/>
              <a:t>Maternal and Child Health</a:t>
            </a:r>
          </a:p>
          <a:p>
            <a:pPr lvl="1" fontAlgn="base"/>
            <a:r>
              <a:rPr lang="en-MY" dirty="0"/>
              <a:t>Minority Health and Health Disparities</a:t>
            </a:r>
          </a:p>
          <a:p>
            <a:endParaRPr lang="en-MY" dirty="0"/>
          </a:p>
        </p:txBody>
      </p:sp>
    </p:spTree>
    <p:extLst>
      <p:ext uri="{BB962C8B-B14F-4D97-AF65-F5344CB8AC3E}">
        <p14:creationId xmlns:p14="http://schemas.microsoft.com/office/powerpoint/2010/main" val="991113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EPIDEMIOLOGY</a:t>
            </a:r>
            <a:endParaRPr lang="en-MY" b="1" dirty="0">
              <a:solidFill>
                <a:srgbClr val="C00000"/>
              </a:solidFill>
            </a:endParaRPr>
          </a:p>
        </p:txBody>
      </p:sp>
      <p:sp>
        <p:nvSpPr>
          <p:cNvPr id="3" name="Content Placeholder 2"/>
          <p:cNvSpPr>
            <a:spLocks noGrp="1"/>
          </p:cNvSpPr>
          <p:nvPr>
            <p:ph idx="1"/>
          </p:nvPr>
        </p:nvSpPr>
        <p:spPr>
          <a:xfrm>
            <a:off x="457200" y="1371600"/>
            <a:ext cx="8229600" cy="5105400"/>
          </a:xfrm>
        </p:spPr>
        <p:txBody>
          <a:bodyPr>
            <a:normAutofit/>
          </a:bodyPr>
          <a:lstStyle/>
          <a:p>
            <a:r>
              <a:rPr lang="en-US" dirty="0" smtClean="0"/>
              <a:t>Outline</a:t>
            </a:r>
          </a:p>
          <a:p>
            <a:pPr lvl="1"/>
            <a:r>
              <a:rPr lang="en-US" dirty="0" smtClean="0"/>
              <a:t>Definition of Epidemiology and Epidemiologist</a:t>
            </a:r>
          </a:p>
          <a:p>
            <a:pPr lvl="1"/>
            <a:r>
              <a:rPr lang="en-US" dirty="0" smtClean="0"/>
              <a:t>Role of Epidemiology in Public Health</a:t>
            </a:r>
          </a:p>
          <a:p>
            <a:pPr lvl="1"/>
            <a:r>
              <a:rPr lang="en-US" dirty="0" smtClean="0"/>
              <a:t>Epidemics, Endemics and Pandemics</a:t>
            </a:r>
          </a:p>
          <a:p>
            <a:pPr lvl="1"/>
            <a:r>
              <a:rPr lang="en-US" dirty="0" smtClean="0"/>
              <a:t>Case Concepts in Epidemiology</a:t>
            </a:r>
          </a:p>
          <a:p>
            <a:pPr lvl="1"/>
            <a:r>
              <a:rPr lang="en-US" dirty="0" smtClean="0"/>
              <a:t>The Epidemiology Triangle</a:t>
            </a:r>
          </a:p>
          <a:p>
            <a:pPr lvl="1"/>
            <a:r>
              <a:rPr lang="en-US" b="1" dirty="0" smtClean="0">
                <a:solidFill>
                  <a:srgbClr val="FF0000"/>
                </a:solidFill>
              </a:rPr>
              <a:t>Pharmacoepidemiology</a:t>
            </a:r>
          </a:p>
          <a:p>
            <a:pPr lvl="1"/>
            <a:r>
              <a:rPr lang="en-US" dirty="0" smtClean="0"/>
              <a:t>Epidemiology Methods</a:t>
            </a:r>
          </a:p>
          <a:p>
            <a:pPr lvl="2"/>
            <a:r>
              <a:rPr lang="en-US" dirty="0" smtClean="0"/>
              <a:t>Descriptive Epidemiology</a:t>
            </a:r>
          </a:p>
          <a:p>
            <a:pPr lvl="2"/>
            <a:r>
              <a:rPr lang="en-US" dirty="0" smtClean="0"/>
              <a:t>Analytic Epidemiology</a:t>
            </a:r>
          </a:p>
          <a:p>
            <a:pPr lvl="2"/>
            <a:endParaRPr lang="en-MY" dirty="0"/>
          </a:p>
        </p:txBody>
      </p:sp>
    </p:spTree>
    <p:extLst>
      <p:ext uri="{BB962C8B-B14F-4D97-AF65-F5344CB8AC3E}">
        <p14:creationId xmlns:p14="http://schemas.microsoft.com/office/powerpoint/2010/main" val="4036694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Epidemiology and Epidemiologist</a:t>
            </a:r>
            <a:endParaRPr lang="en-MY" dirty="0"/>
          </a:p>
        </p:txBody>
      </p:sp>
      <p:sp>
        <p:nvSpPr>
          <p:cNvPr id="3" name="Content Placeholder 2"/>
          <p:cNvSpPr>
            <a:spLocks noGrp="1"/>
          </p:cNvSpPr>
          <p:nvPr>
            <p:ph idx="1"/>
          </p:nvPr>
        </p:nvSpPr>
        <p:spPr>
          <a:xfrm>
            <a:off x="228600" y="1143000"/>
            <a:ext cx="8610600" cy="5486400"/>
          </a:xfrm>
        </p:spPr>
        <p:txBody>
          <a:bodyPr>
            <a:normAutofit/>
          </a:bodyPr>
          <a:lstStyle/>
          <a:p>
            <a:r>
              <a:rPr lang="en-US" dirty="0" smtClean="0"/>
              <a:t>EPIDEMIOLOGY is study of </a:t>
            </a:r>
            <a:r>
              <a:rPr lang="en-US" dirty="0" smtClean="0">
                <a:solidFill>
                  <a:srgbClr val="FF0000"/>
                </a:solidFill>
              </a:rPr>
              <a:t>distribution</a:t>
            </a:r>
            <a:r>
              <a:rPr lang="en-US" dirty="0" smtClean="0"/>
              <a:t> and </a:t>
            </a:r>
            <a:r>
              <a:rPr lang="en-US" dirty="0" smtClean="0">
                <a:solidFill>
                  <a:srgbClr val="FF0000"/>
                </a:solidFill>
              </a:rPr>
              <a:t>determinants</a:t>
            </a:r>
            <a:r>
              <a:rPr lang="en-US" dirty="0" smtClean="0"/>
              <a:t> of </a:t>
            </a:r>
            <a:r>
              <a:rPr lang="en-US" u="sng" dirty="0" smtClean="0"/>
              <a:t>health-related states </a:t>
            </a:r>
            <a:r>
              <a:rPr lang="en-US" dirty="0" smtClean="0"/>
              <a:t>or </a:t>
            </a:r>
            <a:r>
              <a:rPr lang="en-US" u="sng" dirty="0" smtClean="0"/>
              <a:t>events</a:t>
            </a:r>
            <a:r>
              <a:rPr lang="en-US" dirty="0" smtClean="0"/>
              <a:t> in human population and application of this study to the </a:t>
            </a:r>
            <a:r>
              <a:rPr lang="en-US" u="sng" dirty="0" smtClean="0"/>
              <a:t>prevention and control of public </a:t>
            </a:r>
            <a:r>
              <a:rPr lang="en-US" dirty="0" smtClean="0"/>
              <a:t>health problems.</a:t>
            </a:r>
          </a:p>
          <a:p>
            <a:pPr marL="0" indent="0" algn="ctr">
              <a:buNone/>
            </a:pPr>
            <a:r>
              <a:rPr lang="en-US" i="1" dirty="0"/>
              <a:t>o</a:t>
            </a:r>
            <a:r>
              <a:rPr lang="en-US" i="1" dirty="0" smtClean="0"/>
              <a:t>r</a:t>
            </a:r>
          </a:p>
          <a:p>
            <a:r>
              <a:rPr lang="en-MY" dirty="0"/>
              <a:t>Epidemiology is the study of the </a:t>
            </a:r>
            <a:r>
              <a:rPr lang="en-MY" dirty="0">
                <a:solidFill>
                  <a:srgbClr val="FF0000"/>
                </a:solidFill>
              </a:rPr>
              <a:t>distribution</a:t>
            </a:r>
            <a:r>
              <a:rPr lang="en-MY" dirty="0"/>
              <a:t> and </a:t>
            </a:r>
            <a:r>
              <a:rPr lang="en-MY" dirty="0">
                <a:solidFill>
                  <a:srgbClr val="FF0000"/>
                </a:solidFill>
              </a:rPr>
              <a:t>determinants</a:t>
            </a:r>
            <a:r>
              <a:rPr lang="en-MY" dirty="0"/>
              <a:t> of disease </a:t>
            </a:r>
            <a:r>
              <a:rPr lang="en-MY" dirty="0" smtClean="0"/>
              <a:t>frequency in </a:t>
            </a:r>
            <a:r>
              <a:rPr lang="en-MY" dirty="0"/>
              <a:t>man</a:t>
            </a:r>
            <a:r>
              <a:rPr lang="en-MY" dirty="0" smtClean="0"/>
              <a:t>.</a:t>
            </a:r>
            <a:endParaRPr lang="en-US" dirty="0" smtClean="0"/>
          </a:p>
        </p:txBody>
      </p:sp>
    </p:spTree>
    <p:extLst>
      <p:ext uri="{BB962C8B-B14F-4D97-AF65-F5344CB8AC3E}">
        <p14:creationId xmlns:p14="http://schemas.microsoft.com/office/powerpoint/2010/main" val="25553317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1903</TotalTime>
  <Words>2013</Words>
  <Application>Microsoft Office PowerPoint</Application>
  <PresentationFormat>On-screen Show (4:3)</PresentationFormat>
  <Paragraphs>242</Paragraphs>
  <Slides>61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61</vt:i4>
      </vt:variant>
    </vt:vector>
  </HeadingPairs>
  <TitlesOfParts>
    <vt:vector size="65" baseType="lpstr">
      <vt:lpstr>Arial</vt:lpstr>
      <vt:lpstr>Calibri</vt:lpstr>
      <vt:lpstr>Wingdings</vt:lpstr>
      <vt:lpstr>Office Theme</vt:lpstr>
      <vt:lpstr>Public Health, Epidemiology, Pharmacoepidemiology, Post Market Surveillance, Pharmacovigilance, Pharmacoeconomics</vt:lpstr>
      <vt:lpstr>PowerPoint Presentation</vt:lpstr>
      <vt:lpstr>Association Among Terms</vt:lpstr>
      <vt:lpstr>Public Health</vt:lpstr>
      <vt:lpstr>PowerPoint Presentation</vt:lpstr>
      <vt:lpstr>PowerPoint Presentation</vt:lpstr>
      <vt:lpstr>PowerPoint Presentation</vt:lpstr>
      <vt:lpstr>EPIDEMIOLOGY</vt:lpstr>
      <vt:lpstr>Epidemiology and Epidemiologist</vt:lpstr>
      <vt:lpstr>PowerPoint Presentation</vt:lpstr>
      <vt:lpstr>PowerPoint Presentation</vt:lpstr>
      <vt:lpstr>PowerPoint Presentation</vt:lpstr>
      <vt:lpstr>PowerPoint Presentation</vt:lpstr>
      <vt:lpstr>Role of Epidemiology in Public Health</vt:lpstr>
      <vt:lpstr>PowerPoint Presentation</vt:lpstr>
      <vt:lpstr>Epidemic, Pandemic and Endemic</vt:lpstr>
      <vt:lpstr>PowerPoint Presentation</vt:lpstr>
      <vt:lpstr>PowerPoint Presentation</vt:lpstr>
      <vt:lpstr>PowerPoint Presentation</vt:lpstr>
      <vt:lpstr>PowerPoint Presentation</vt:lpstr>
      <vt:lpstr>PowerPoint Presentation</vt:lpstr>
      <vt:lpstr>Point-source epidemic (common source) Hepatitis A (incubation period 15-50 days) </vt:lpstr>
      <vt:lpstr>Continuous common source epidemic Cholera (incubation period 1-3 days) </vt:lpstr>
      <vt:lpstr>Propagated epidemic (person to person) Measles (incubation period 7-18 days)</vt:lpstr>
      <vt:lpstr>PowerPoint Presentation</vt:lpstr>
      <vt:lpstr>PowerPoint Presentation</vt:lpstr>
      <vt:lpstr>PowerPoint Presentation</vt:lpstr>
      <vt:lpstr>PowerPoint Presentation</vt:lpstr>
      <vt:lpstr>PowerPoint Presentation</vt:lpstr>
      <vt:lpstr>PowerPoint Presentation</vt:lpstr>
      <vt:lpstr>Case Concepts in Epidemiology</vt:lpstr>
      <vt:lpstr>PowerPoint Presentation</vt:lpstr>
      <vt:lpstr>Epidemiology triangle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Non-infectious diseases</vt:lpstr>
      <vt:lpstr>Epidemiology Methods</vt:lpstr>
      <vt:lpstr>PowerPoint Presentation</vt:lpstr>
      <vt:lpstr>PowerPoint Presentation</vt:lpstr>
      <vt:lpstr>Descriptive Study Designs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Health, Epidemiology, Pharmacoepidemiology, Post Market Surveillance, Pharmacovigilence, Pharmacoeconomics</dc:title>
  <dc:creator>Sony</dc:creator>
  <cp:lastModifiedBy>Sony</cp:lastModifiedBy>
  <cp:revision>125</cp:revision>
  <dcterms:created xsi:type="dcterms:W3CDTF">2006-08-16T00:00:00Z</dcterms:created>
  <dcterms:modified xsi:type="dcterms:W3CDTF">2017-02-27T06:16:55Z</dcterms:modified>
</cp:coreProperties>
</file>